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2438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 b="def" i="def"/>
      <a:tcStyle>
        <a:tcBdr/>
        <a:fill>
          <a:solidFill>
            <a:srgbClr val="E8EDF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9" name="Shape 10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latinLnBrk="0">
      <a:defRPr sz="3600">
        <a:latin typeface="+mn-lt"/>
        <a:ea typeface="+mn-ea"/>
        <a:cs typeface="+mn-cs"/>
        <a:sym typeface="Helvetica"/>
      </a:defRPr>
    </a:lvl1pPr>
    <a:lvl2pPr indent="228600" defTabSz="2438400" latinLnBrk="0">
      <a:defRPr sz="3600">
        <a:latin typeface="+mn-lt"/>
        <a:ea typeface="+mn-ea"/>
        <a:cs typeface="+mn-cs"/>
        <a:sym typeface="Helvetica"/>
      </a:defRPr>
    </a:lvl2pPr>
    <a:lvl3pPr indent="457200" defTabSz="2438400" latinLnBrk="0">
      <a:defRPr sz="3600">
        <a:latin typeface="+mn-lt"/>
        <a:ea typeface="+mn-ea"/>
        <a:cs typeface="+mn-cs"/>
        <a:sym typeface="Helvetica"/>
      </a:defRPr>
    </a:lvl3pPr>
    <a:lvl4pPr indent="685800" defTabSz="2438400" latinLnBrk="0">
      <a:defRPr sz="3600">
        <a:latin typeface="+mn-lt"/>
        <a:ea typeface="+mn-ea"/>
        <a:cs typeface="+mn-cs"/>
        <a:sym typeface="Helvetica"/>
      </a:defRPr>
    </a:lvl4pPr>
    <a:lvl5pPr indent="914400" defTabSz="2438400" latinLnBrk="0">
      <a:defRPr sz="3600">
        <a:latin typeface="+mn-lt"/>
        <a:ea typeface="+mn-ea"/>
        <a:cs typeface="+mn-cs"/>
        <a:sym typeface="Helvetica"/>
      </a:defRPr>
    </a:lvl5pPr>
    <a:lvl6pPr indent="1143000" defTabSz="2438400" latinLnBrk="0">
      <a:defRPr sz="3600">
        <a:latin typeface="+mn-lt"/>
        <a:ea typeface="+mn-ea"/>
        <a:cs typeface="+mn-cs"/>
        <a:sym typeface="Helvetica"/>
      </a:defRPr>
    </a:lvl6pPr>
    <a:lvl7pPr indent="1371600" defTabSz="2438400" latinLnBrk="0">
      <a:defRPr sz="3600">
        <a:latin typeface="+mn-lt"/>
        <a:ea typeface="+mn-ea"/>
        <a:cs typeface="+mn-cs"/>
        <a:sym typeface="Helvetica"/>
      </a:defRPr>
    </a:lvl7pPr>
    <a:lvl8pPr indent="1600200" defTabSz="2438400" latinLnBrk="0">
      <a:defRPr sz="3600">
        <a:latin typeface="+mn-lt"/>
        <a:ea typeface="+mn-ea"/>
        <a:cs typeface="+mn-cs"/>
        <a:sym typeface="Helvetica"/>
      </a:defRPr>
    </a:lvl8pPr>
    <a:lvl9pPr indent="1828800" defTabSz="2438400" latinLnBrk="0">
      <a:defRPr sz="3600">
        <a:latin typeface="+mn-lt"/>
        <a:ea typeface="+mn-ea"/>
        <a:cs typeface="+mn-cs"/>
        <a:sym typeface="Helvetica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mailto:pandith@tcd.ie" TargetMode="Externa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xfrm>
            <a:off x="831221" y="1985533"/>
            <a:ext cx="22721601" cy="5473601"/>
          </a:xfrm>
          <a:prstGeom prst="rect">
            <a:avLst/>
          </a:prstGeom>
        </p:spPr>
        <p:txBody>
          <a:bodyPr anchor="b"/>
          <a:lstStyle>
            <a:lvl1pPr algn="ctr">
              <a:defRPr sz="13800"/>
            </a:lvl1pPr>
          </a:lstStyle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831199" y="7557666"/>
            <a:ext cx="22721602" cy="2113601"/>
          </a:xfrm>
          <a:prstGeom prst="rect">
            <a:avLst/>
          </a:prstGeom>
        </p:spPr>
        <p:txBody>
          <a:bodyPr/>
          <a:lstStyle>
            <a:lvl1pPr marL="914400" indent="-800100" algn="ctr">
              <a:lnSpc>
                <a:spcPct val="100000"/>
              </a:lnSpc>
              <a:buClrTx/>
              <a:buSzTx/>
              <a:buFontTx/>
              <a:buNone/>
              <a:defRPr sz="7400"/>
            </a:lvl1pPr>
            <a:lvl2pPr marL="914400" indent="-317500" algn="ctr">
              <a:lnSpc>
                <a:spcPct val="100000"/>
              </a:lnSpc>
              <a:buClrTx/>
              <a:buSzTx/>
              <a:buFontTx/>
              <a:buNone/>
              <a:defRPr sz="7400"/>
            </a:lvl2pPr>
            <a:lvl3pPr marL="914400" indent="139700" algn="ctr">
              <a:lnSpc>
                <a:spcPct val="100000"/>
              </a:lnSpc>
              <a:buClrTx/>
              <a:buSzTx/>
              <a:buFontTx/>
              <a:buNone/>
              <a:defRPr sz="7400"/>
            </a:lvl3pPr>
            <a:lvl4pPr marL="914400" indent="596900" algn="ctr">
              <a:lnSpc>
                <a:spcPct val="100000"/>
              </a:lnSpc>
              <a:buClrTx/>
              <a:buSzTx/>
              <a:buFontTx/>
              <a:buNone/>
              <a:defRPr sz="7400"/>
            </a:lvl4pPr>
            <a:lvl5pPr marL="914400" indent="1054100" algn="ctr">
              <a:lnSpc>
                <a:spcPct val="100000"/>
              </a:lnSpc>
              <a:buClrTx/>
              <a:buSzTx/>
              <a:buFontTx/>
              <a:buNone/>
              <a:defRPr sz="7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23188838" y="12519395"/>
            <a:ext cx="867584" cy="881301"/>
          </a:xfrm>
          <a:prstGeom prst="rect">
            <a:avLst/>
          </a:prstGeom>
          <a:ln w="25400">
            <a:noFill/>
            <a:miter lim="400000"/>
          </a:ln>
        </p:spPr>
        <p:txBody>
          <a:bodyPr lIns="243799" tIns="243799" rIns="243799" bIns="243799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xx%"/>
          <p:cNvSpPr txBox="1"/>
          <p:nvPr>
            <p:ph type="title" hasCustomPrompt="1"/>
          </p:nvPr>
        </p:nvSpPr>
        <p:spPr>
          <a:xfrm>
            <a:off x="831199" y="2949666"/>
            <a:ext cx="22721602" cy="5236001"/>
          </a:xfrm>
          <a:prstGeom prst="rect">
            <a:avLst/>
          </a:prstGeom>
        </p:spPr>
        <p:txBody>
          <a:bodyPr anchor="b"/>
          <a:lstStyle>
            <a:lvl1pPr algn="ctr">
              <a:defRPr sz="32000"/>
            </a:lvl1pPr>
          </a:lstStyle>
          <a:p>
            <a:pPr/>
            <a:r>
              <a:t>xx%</a:t>
            </a:r>
          </a:p>
        </p:txBody>
      </p:sp>
      <p:sp>
        <p:nvSpPr>
          <p:cNvPr id="94" name="Body Level One…"/>
          <p:cNvSpPr txBox="1"/>
          <p:nvPr>
            <p:ph type="body" sz="half" idx="1"/>
          </p:nvPr>
        </p:nvSpPr>
        <p:spPr>
          <a:xfrm>
            <a:off x="831199" y="8405933"/>
            <a:ext cx="22721602" cy="34688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xfrm>
            <a:off x="23485938" y="12957184"/>
            <a:ext cx="570484" cy="5842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"/>
          <p:cNvSpPr txBox="1"/>
          <p:nvPr>
            <p:ph type="sldNum" sz="quarter" idx="2"/>
          </p:nvPr>
        </p:nvSpPr>
        <p:spPr>
          <a:xfrm>
            <a:off x="23485938" y="12957184"/>
            <a:ext cx="570484" cy="5842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/>
          <p:nvPr>
            <p:ph type="title"/>
          </p:nvPr>
        </p:nvSpPr>
        <p:spPr>
          <a:xfrm>
            <a:off x="831199" y="5735599"/>
            <a:ext cx="22721602" cy="2244801"/>
          </a:xfrm>
          <a:prstGeom prst="rect">
            <a:avLst/>
          </a:prstGeom>
        </p:spPr>
        <p:txBody>
          <a:bodyPr anchor="ctr"/>
          <a:lstStyle>
            <a:lvl1pPr algn="ctr">
              <a:defRPr sz="9600"/>
            </a:lvl1pPr>
          </a:lstStyle>
          <a:p>
            <a:pPr/>
            <a:r>
              <a:t>Title Text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1199" y="3073266"/>
            <a:ext cx="10666401" cy="9110401"/>
          </a:xfrm>
          <a:prstGeom prst="rect">
            <a:avLst/>
          </a:prstGeom>
        </p:spPr>
        <p:txBody>
          <a:bodyPr/>
          <a:lstStyle>
            <a:lvl1pPr marL="956128" indent="-816428">
              <a:buSzPts val="3600"/>
              <a:defRPr sz="3600"/>
            </a:lvl1pPr>
            <a:lvl2pPr marL="1524000" indent="-914400">
              <a:buSzPts val="3600"/>
              <a:defRPr sz="3600"/>
            </a:lvl2pPr>
            <a:lvl3pPr marL="1981200" indent="-914400">
              <a:buSzPts val="3600"/>
              <a:defRPr sz="3600"/>
            </a:lvl3pPr>
            <a:lvl4pPr marL="2438400" indent="-914400">
              <a:buSzPts val="3600"/>
              <a:defRPr sz="3600"/>
            </a:lvl4pPr>
            <a:lvl5pPr marL="2895600" indent="-914400">
              <a:buSzPts val="3600"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Google Shape;23;p5"/>
          <p:cNvSpPr txBox="1"/>
          <p:nvPr>
            <p:ph type="body" sz="half" idx="21"/>
          </p:nvPr>
        </p:nvSpPr>
        <p:spPr>
          <a:xfrm>
            <a:off x="12886400" y="3073266"/>
            <a:ext cx="10666401" cy="9110401"/>
          </a:xfrm>
          <a:prstGeom prst="rect">
            <a:avLst/>
          </a:prstGeom>
          <a:ln w="12700"/>
        </p:spPr>
        <p:txBody>
          <a:bodyPr/>
          <a:lstStyle/>
          <a:p>
            <a:pPr marL="956128" indent="-816428">
              <a:buSzPts val="3600"/>
              <a:defRPr sz="3600"/>
            </a:pP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23485938" y="12957184"/>
            <a:ext cx="570484" cy="5842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xfrm>
            <a:off x="23491048" y="12957184"/>
            <a:ext cx="570484" cy="5842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831199" y="1481599"/>
            <a:ext cx="7488001" cy="2015201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quarter" idx="1"/>
          </p:nvPr>
        </p:nvSpPr>
        <p:spPr>
          <a:xfrm>
            <a:off x="831199" y="3705599"/>
            <a:ext cx="7488001" cy="8478402"/>
          </a:xfrm>
          <a:prstGeom prst="rect">
            <a:avLst/>
          </a:prstGeom>
        </p:spPr>
        <p:txBody>
          <a:bodyPr/>
          <a:lstStyle>
            <a:lvl1pPr marL="965200" indent="-812800">
              <a:buSzPts val="3200"/>
              <a:defRPr sz="3200"/>
            </a:lvl1pPr>
            <a:lvl2pPr marL="1422400" indent="-812800">
              <a:buSzPts val="3200"/>
              <a:defRPr sz="3200"/>
            </a:lvl2pPr>
            <a:lvl3pPr marL="1879600" indent="-812800">
              <a:buSzPts val="3200"/>
              <a:defRPr sz="3200"/>
            </a:lvl3pPr>
            <a:lvl4pPr marL="2336800" indent="-812800">
              <a:buSzPts val="3200"/>
              <a:defRPr sz="3200"/>
            </a:lvl4pPr>
            <a:lvl5pPr marL="2794000" indent="-812800">
              <a:buSzPts val="3200"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xfrm>
            <a:off x="23485938" y="12957184"/>
            <a:ext cx="570484" cy="5842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/>
          <p:nvPr>
            <p:ph type="title"/>
          </p:nvPr>
        </p:nvSpPr>
        <p:spPr>
          <a:xfrm>
            <a:off x="1307333" y="1200399"/>
            <a:ext cx="16980801" cy="10908801"/>
          </a:xfrm>
          <a:prstGeom prst="rect">
            <a:avLst/>
          </a:prstGeom>
        </p:spPr>
        <p:txBody>
          <a:bodyPr anchor="ctr"/>
          <a:lstStyle>
            <a:lvl1pPr>
              <a:defRPr sz="12800"/>
            </a:lvl1pPr>
          </a:lstStyle>
          <a:p>
            <a:pPr/>
            <a:r>
              <a:t>Title Text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xfrm>
            <a:off x="23485938" y="12957184"/>
            <a:ext cx="570484" cy="5842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36;p9"/>
          <p:cNvSpPr/>
          <p:nvPr/>
        </p:nvSpPr>
        <p:spPr>
          <a:xfrm>
            <a:off x="12192000" y="-334"/>
            <a:ext cx="12192000" cy="137160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4" name="Title Text"/>
          <p:cNvSpPr txBox="1"/>
          <p:nvPr>
            <p:ph type="title"/>
          </p:nvPr>
        </p:nvSpPr>
        <p:spPr>
          <a:xfrm>
            <a:off x="707999" y="3288466"/>
            <a:ext cx="10787202" cy="3952801"/>
          </a:xfrm>
          <a:prstGeom prst="rect">
            <a:avLst/>
          </a:prstGeom>
        </p:spPr>
        <p:txBody>
          <a:bodyPr anchor="b"/>
          <a:lstStyle>
            <a:lvl1pPr algn="ctr">
              <a:defRPr sz="11200"/>
            </a:lvl1pPr>
          </a:lstStyle>
          <a:p>
            <a:pPr/>
            <a:r>
              <a:t>Title Text</a:t>
            </a:r>
          </a:p>
        </p:txBody>
      </p:sp>
      <p:sp>
        <p:nvSpPr>
          <p:cNvPr id="75" name="Body Level One…"/>
          <p:cNvSpPr txBox="1"/>
          <p:nvPr>
            <p:ph type="body" sz="quarter" idx="1"/>
          </p:nvPr>
        </p:nvSpPr>
        <p:spPr>
          <a:xfrm>
            <a:off x="707999" y="7474866"/>
            <a:ext cx="10787202" cy="3293602"/>
          </a:xfrm>
          <a:prstGeom prst="rect">
            <a:avLst/>
          </a:prstGeom>
        </p:spPr>
        <p:txBody>
          <a:bodyPr/>
          <a:lstStyle>
            <a:lvl1pPr marL="914400" indent="-800100" algn="ctr">
              <a:lnSpc>
                <a:spcPct val="100000"/>
              </a:lnSpc>
              <a:buClrTx/>
              <a:buSzTx/>
              <a:buFontTx/>
              <a:buNone/>
              <a:defRPr sz="5600"/>
            </a:lvl1pPr>
            <a:lvl2pPr marL="914400" indent="-317500" algn="ctr">
              <a:lnSpc>
                <a:spcPct val="100000"/>
              </a:lnSpc>
              <a:buClrTx/>
              <a:buSzTx/>
              <a:buFontTx/>
              <a:buNone/>
              <a:defRPr sz="5600"/>
            </a:lvl2pPr>
            <a:lvl3pPr marL="914400" indent="139700" algn="ctr">
              <a:lnSpc>
                <a:spcPct val="100000"/>
              </a:lnSpc>
              <a:buClrTx/>
              <a:buSzTx/>
              <a:buFontTx/>
              <a:buNone/>
              <a:defRPr sz="5600"/>
            </a:lvl3pPr>
            <a:lvl4pPr marL="914400" indent="596900" algn="ctr">
              <a:lnSpc>
                <a:spcPct val="100000"/>
              </a:lnSpc>
              <a:buClrTx/>
              <a:buSzTx/>
              <a:buFontTx/>
              <a:buNone/>
              <a:defRPr sz="5600"/>
            </a:lvl4pPr>
            <a:lvl5pPr marL="914400" indent="1054100" algn="ctr">
              <a:lnSpc>
                <a:spcPct val="100000"/>
              </a:lnSpc>
              <a:buClrTx/>
              <a:buSzTx/>
              <a:buFontTx/>
              <a:buNone/>
              <a:defRPr sz="5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Google Shape;39;p9"/>
          <p:cNvSpPr txBox="1"/>
          <p:nvPr>
            <p:ph type="body" sz="half" idx="21"/>
          </p:nvPr>
        </p:nvSpPr>
        <p:spPr>
          <a:xfrm>
            <a:off x="13172000" y="1930866"/>
            <a:ext cx="10232001" cy="9853601"/>
          </a:xfrm>
          <a:prstGeom prst="rect">
            <a:avLst/>
          </a:prstGeom>
          <a:ln w="12700"/>
        </p:spPr>
        <p:txBody>
          <a:bodyPr anchor="ctr"/>
          <a:lstStyle/>
          <a:p>
            <a:pPr/>
          </a:p>
        </p:txBody>
      </p:sp>
      <p:sp>
        <p:nvSpPr>
          <p:cNvPr id="77" name="“Data Privacy Vocabulary (DPV)” - Harshvardhan J. Pandit | SEMANTiCS 2022 | pandith@tcd.ie @coolharsh55 | https://harshp.com/research/presentations | CC-by-NC 4.0"/>
          <p:cNvSpPr txBox="1"/>
          <p:nvPr/>
        </p:nvSpPr>
        <p:spPr>
          <a:xfrm>
            <a:off x="1099914" y="13019940"/>
            <a:ext cx="22184172" cy="458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825500"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b="1"/>
              <a:t>“Data Privacy Vocabulary (DPV)” </a:t>
            </a:r>
            <a:r>
              <a:t>- </a:t>
            </a:r>
            <a:r>
              <a:rPr i="1"/>
              <a:t>Harshvardhan J. Pandit </a:t>
            </a:r>
            <a:r>
              <a:t>| SEMANTiCS 2022 | </a:t>
            </a:r>
            <a:r>
              <a:rPr>
                <a:hlinkClick r:id="rId2" invalidUrl="" action="" tgtFrame="" tooltip="" history="1" highlightClick="0" endSnd="0"/>
              </a:rPr>
              <a:t>pandith@tcd.ie</a:t>
            </a:r>
            <a:r>
              <a:t> @coolharsh55 | </a:t>
            </a:r>
            <a:r>
              <a:rPr u="sng"/>
              <a:t>https://harshp.com/research/presentations</a:t>
            </a:r>
            <a:r>
              <a:t> | CC-by-NC 4.0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xfrm>
            <a:off x="23485938" y="12957184"/>
            <a:ext cx="570484" cy="5842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/>
          <p:nvPr>
            <p:ph type="body" sz="quarter" idx="1"/>
          </p:nvPr>
        </p:nvSpPr>
        <p:spPr>
          <a:xfrm>
            <a:off x="831199" y="11281533"/>
            <a:ext cx="15996801" cy="1613601"/>
          </a:xfrm>
          <a:prstGeom prst="rect">
            <a:avLst/>
          </a:prstGeom>
        </p:spPr>
        <p:txBody>
          <a:bodyPr anchor="ctr"/>
          <a:lstStyle>
            <a:lvl1pPr marL="609600" indent="-38100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23496936" y="12957184"/>
            <a:ext cx="570484" cy="5842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hyperlink" Target="mailto:pandith@tcd.ie" TargetMode="External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1199" y="1186733"/>
            <a:ext cx="22721602" cy="1527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1199" y="3073266"/>
            <a:ext cx="22721602" cy="91104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“Data Privacy Vocabulary (DPV)” - Harshvardhan J. Pandit | SEMANTiCS 2022 | pandith@tcd.ie @coolharsh55 | https://harshp.com/research/presentations | CC-by-NC 4.0"/>
          <p:cNvSpPr txBox="1"/>
          <p:nvPr/>
        </p:nvSpPr>
        <p:spPr>
          <a:xfrm>
            <a:off x="1099914" y="13019940"/>
            <a:ext cx="22184172" cy="458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825500"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b="1"/>
              <a:t>“Data Privacy Vocabulary (DPV)” </a:t>
            </a:r>
            <a:r>
              <a:t>- </a:t>
            </a:r>
            <a:r>
              <a:rPr i="1"/>
              <a:t>Harshvardhan J. Pandit </a:t>
            </a:r>
            <a:r>
              <a:t>| SEMANTiCS 2022 | </a:t>
            </a:r>
            <a:r>
              <a:rPr>
                <a:hlinkClick r:id="rId2" invalidUrl="" action="" tgtFrame="" tooltip="" history="1" highlightClick="0" endSnd="0"/>
              </a:rPr>
              <a:t>pandith@tcd.ie</a:t>
            </a:r>
            <a:r>
              <a:t> @coolharsh55 | </a:t>
            </a:r>
            <a:r>
              <a:rPr u="sng"/>
              <a:t>https://harshp.com/research/presentations</a:t>
            </a:r>
            <a:r>
              <a:t> | CC-by-NC 4.0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23580726" y="12957184"/>
            <a:ext cx="570484" cy="584201"/>
          </a:xfrm>
          <a:prstGeom prst="rect">
            <a:avLst/>
          </a:prstGeom>
          <a:ln w="63500">
            <a:solidFill>
              <a:srgbClr val="181818"/>
            </a:solidFill>
          </a:ln>
        </p:spPr>
        <p:txBody>
          <a:bodyPr wrap="none" lIns="63500" tIns="63500" rIns="63500" bIns="63500" anchor="ctr">
            <a:normAutofit fontScale="100000" lnSpcReduction="0"/>
          </a:bodyPr>
          <a:lstStyle>
            <a:lvl1pPr algn="r">
              <a:defRPr sz="26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xmlns:p14="http://schemas.microsoft.com/office/powerpoint/2010/main" spd="med" advClick="1"/>
  <p:txStyles>
    <p:titleStyle>
      <a:lvl1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1028700" marR="0" indent="-914400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4800"/>
        <a:buFont typeface="Helvetica"/>
        <a:buChar char="●"/>
        <a:tabLst/>
        <a:defRPr b="0" baseline="0" cap="none" i="0" spc="0" strike="noStrike" sz="4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Helvetica"/>
        </a:defRPr>
      </a:lvl1pPr>
      <a:lvl2pPr marL="1685471" marR="0" indent="-1088571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4800"/>
        <a:buFont typeface="Helvetica"/>
        <a:buChar char="○"/>
        <a:tabLst/>
        <a:defRPr b="0" baseline="0" cap="none" i="0" spc="0" strike="noStrike" sz="4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Helvetica"/>
        </a:defRPr>
      </a:lvl2pPr>
      <a:lvl3pPr marL="2142671" marR="0" indent="-1088571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4800"/>
        <a:buFont typeface="Helvetica"/>
        <a:buChar char="■"/>
        <a:tabLst/>
        <a:defRPr b="0" baseline="0" cap="none" i="0" spc="0" strike="noStrike" sz="4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Helvetica"/>
        </a:defRPr>
      </a:lvl3pPr>
      <a:lvl4pPr marL="2599871" marR="0" indent="-1088571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4800"/>
        <a:buFont typeface="Helvetica"/>
        <a:buChar char="●"/>
        <a:tabLst/>
        <a:defRPr b="0" baseline="0" cap="none" i="0" spc="0" strike="noStrike" sz="4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Helvetica"/>
        </a:defRPr>
      </a:lvl4pPr>
      <a:lvl5pPr marL="3057071" marR="0" indent="-1088571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4800"/>
        <a:buFont typeface="Helvetica"/>
        <a:buChar char="○"/>
        <a:tabLst/>
        <a:defRPr b="0" baseline="0" cap="none" i="0" spc="0" strike="noStrike" sz="4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Helvetica"/>
        </a:defRPr>
      </a:lvl5pPr>
      <a:lvl6pPr marL="3514271" marR="0" indent="-1088571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4800"/>
        <a:buFont typeface="Helvetica"/>
        <a:buChar char="■"/>
        <a:tabLst/>
        <a:defRPr b="0" baseline="0" cap="none" i="0" spc="0" strike="noStrike" sz="4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Helvetica"/>
        </a:defRPr>
      </a:lvl6pPr>
      <a:lvl7pPr marL="3971471" marR="0" indent="-1088571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4800"/>
        <a:buFont typeface="Helvetica"/>
        <a:buChar char="●"/>
        <a:tabLst/>
        <a:defRPr b="0" baseline="0" cap="none" i="0" spc="0" strike="noStrike" sz="4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Helvetica"/>
        </a:defRPr>
      </a:lvl7pPr>
      <a:lvl8pPr marL="4428671" marR="0" indent="-1088571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4800"/>
        <a:buFont typeface="Helvetica"/>
        <a:buChar char="○"/>
        <a:tabLst/>
        <a:defRPr b="0" baseline="0" cap="none" i="0" spc="0" strike="noStrike" sz="4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Helvetica"/>
        </a:defRPr>
      </a:lvl8pPr>
      <a:lvl9pPr marL="4885871" marR="0" indent="-1088571" algn="l" defTabSz="2438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4800"/>
        <a:buFont typeface="Helvetica"/>
        <a:buChar char="■"/>
        <a:tabLst/>
        <a:defRPr b="0" baseline="0" cap="none" i="0" spc="0" strike="noStrike" sz="4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s://harshp.com/research" TargetMode="External"/><Relationship Id="rId4" Type="http://schemas.openxmlformats.org/officeDocument/2006/relationships/image" Target="../media/image1.tif"/><Relationship Id="rId5" Type="http://schemas.openxmlformats.org/officeDocument/2006/relationships/image" Target="../media/image2.tif"/><Relationship Id="rId6" Type="http://schemas.openxmlformats.org/officeDocument/2006/relationships/image" Target="../media/image3.tif"/><Relationship Id="rId7" Type="http://schemas.openxmlformats.org/officeDocument/2006/relationships/image" Target="../media/image1.jpeg"/><Relationship Id="rId8" Type="http://schemas.openxmlformats.org/officeDocument/2006/relationships/image" Target="../media/image4.tif"/><Relationship Id="rId9" Type="http://schemas.openxmlformats.org/officeDocument/2006/relationships/image" Target="../media/image5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hyperlink" Target="https://doi.org/10.3390/info13050244" TargetMode="Externa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specialprivacy.ercim.eu/" TargetMode="External"/><Relationship Id="rId3" Type="http://schemas.openxmlformats.org/officeDocument/2006/relationships/hyperlink" Target="https://signatu.com/" TargetMode="External"/><Relationship Id="rId4" Type="http://schemas.openxmlformats.org/officeDocument/2006/relationships/hyperlink" Target="https://trapeze-project.eu/" TargetMode="External"/><Relationship Id="rId5" Type="http://schemas.openxmlformats.org/officeDocument/2006/relationships/hyperlink" Target="https://smashhit.eu/" TargetMode="External"/><Relationship Id="rId6" Type="http://schemas.openxmlformats.org/officeDocument/2006/relationships/hyperlink" Target="https://mosaicrown.eu/" TargetMode="External"/><Relationship Id="rId7" Type="http://schemas.openxmlformats.org/officeDocument/2006/relationships/hyperlink" Target="https://fairvasc.eu/" TargetMode="External"/><Relationship Id="rId8" Type="http://schemas.openxmlformats.org/officeDocument/2006/relationships/hyperlink" Target="https://doi.org/10.3233/FAIA210332" TargetMode="External"/><Relationship Id="rId9" Type="http://schemas.openxmlformats.org/officeDocument/2006/relationships/hyperlink" Target="https://www.w3.org/community/dpvcg/wiki/Adoption_of_DPVCG" TargetMode="Externa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hyperlink" Target="https://gitlab.atb-bremen.de/smashhit/semantic-model" TargetMode="External"/><Relationship Id="rId6" Type="http://schemas.openxmlformats.org/officeDocument/2006/relationships/hyperlink" Target="https://smashhit.eu/" TargetMode="Externa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3id.org/dpv/" TargetMode="External"/><Relationship Id="rId3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hyperlink" Target="https://skos-play.sparna.fr/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54;p13"/>
          <p:cNvSpPr txBox="1"/>
          <p:nvPr>
            <p:ph type="ctrTitle"/>
          </p:nvPr>
        </p:nvSpPr>
        <p:spPr>
          <a:xfrm>
            <a:off x="952500" y="7228816"/>
            <a:ext cx="22479000" cy="1906063"/>
          </a:xfrm>
          <a:prstGeom prst="rect">
            <a:avLst/>
          </a:prstGeom>
        </p:spPr>
        <p:txBody>
          <a:bodyPr lIns="50800" tIns="50800" rIns="50800" bIns="50800"/>
          <a:lstStyle/>
          <a:p>
            <a:pPr defTabSz="1609344">
              <a:defRPr sz="9108"/>
            </a:pPr>
            <a:r>
              <a:rPr sz="8712"/>
              <a:t>Data Privacy Vocabulary (DPV)</a:t>
            </a:r>
            <a:endParaRPr sz="8712"/>
          </a:p>
          <a:p>
            <a:pPr defTabSz="1609344">
              <a:defRPr sz="3168"/>
            </a:pPr>
            <a:r>
              <a:t>Semantics for GDPR and Personal Data Processing</a:t>
            </a:r>
          </a:p>
        </p:txBody>
      </p:sp>
      <p:sp>
        <p:nvSpPr>
          <p:cNvPr id="112" name="Google Shape;55;p13"/>
          <p:cNvSpPr txBox="1"/>
          <p:nvPr>
            <p:ph type="subTitle" sz="quarter" idx="1"/>
          </p:nvPr>
        </p:nvSpPr>
        <p:spPr>
          <a:xfrm>
            <a:off x="952500" y="9319058"/>
            <a:ext cx="22479000" cy="2377881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0" indent="0" defTabSz="767715">
              <a:lnSpc>
                <a:spcPct val="120000"/>
              </a:lnSpc>
              <a:defRPr sz="4464">
                <a:solidFill>
                  <a:schemeClr val="accent2">
                    <a:lumOff val="-2588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Harsh(vardhan J. Pandit)</a:t>
            </a:r>
          </a:p>
          <a:p>
            <a:pPr marL="0" indent="0" defTabSz="767715">
              <a:lnSpc>
                <a:spcPct val="120000"/>
              </a:lnSpc>
              <a:defRPr sz="2976">
                <a:solidFill>
                  <a:schemeClr val="accent2">
                    <a:lumOff val="-2588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Research Fellow @ ADAPT Centre, Trinity College Dublin</a:t>
            </a:r>
          </a:p>
          <a:p>
            <a:pPr marL="0" indent="0" defTabSz="767715">
              <a:lnSpc>
                <a:spcPct val="120000"/>
              </a:lnSpc>
              <a:defRPr sz="2976">
                <a:solidFill>
                  <a:schemeClr val="accent2">
                    <a:lumOff val="-2588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Email: pandith@tcd.ie | dpv@harshp.com | Twitter: @coolharsh55</a:t>
            </a:r>
          </a:p>
          <a:p>
            <a:pPr marL="0" indent="0" defTabSz="767715">
              <a:lnSpc>
                <a:spcPct val="120000"/>
              </a:lnSpc>
              <a:defRPr sz="2976">
                <a:solidFill>
                  <a:schemeClr val="accent2">
                    <a:lumOff val="-2588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u="sng">
                <a:hlinkClick r:id="rId3" invalidUrl="" action="" tgtFrame="" tooltip="" history="1" highlightClick="0" endSnd="0"/>
              </a:rPr>
              <a:t>https://harshp.com/research</a:t>
            </a:r>
            <a:r>
              <a:rPr u="sng"/>
              <a:t>/presentations</a:t>
            </a:r>
            <a:r>
              <a:t> </a:t>
            </a:r>
          </a:p>
        </p:txBody>
      </p:sp>
      <p:pic>
        <p:nvPicPr>
          <p:cNvPr id="11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907684" y="13016430"/>
            <a:ext cx="1958995" cy="685649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Presentation for SEMANTiCS 2022"/>
          <p:cNvSpPr txBox="1"/>
          <p:nvPr/>
        </p:nvSpPr>
        <p:spPr>
          <a:xfrm>
            <a:off x="16249778" y="13079854"/>
            <a:ext cx="548640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20000"/>
              </a:lnSpc>
              <a:defRPr i="1" sz="32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Presentation for SEMANTiCS 2022</a:t>
            </a:r>
          </a:p>
        </p:txBody>
      </p:sp>
      <p:pic>
        <p:nvPicPr>
          <p:cNvPr id="115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97494" y="11968640"/>
            <a:ext cx="1417248" cy="838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717859" y="11881118"/>
            <a:ext cx="4383287" cy="901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P21-TCD-logo-stacked1.jpg" descr="P21-TCD-logo-stacked1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713242" y="11824231"/>
            <a:ext cx="1806118" cy="1015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4299646" y="11569992"/>
            <a:ext cx="3986860" cy="1046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502156" y="935402"/>
            <a:ext cx="16831488" cy="5777974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https://w3id.org/dpv"/>
          <p:cNvSpPr txBox="1"/>
          <p:nvPr/>
        </p:nvSpPr>
        <p:spPr>
          <a:xfrm>
            <a:off x="9562448" y="6612599"/>
            <a:ext cx="525910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defRPr sz="5000" u="sng">
                <a:solidFill>
                  <a:srgbClr val="FF26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https://w3id.org/dpv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AFA"/>
            </a:gs>
            <a:gs pos="100000">
              <a:srgbClr val="FFFAF0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22;p22"/>
          <p:cNvSpPr txBox="1"/>
          <p:nvPr>
            <p:ph type="title"/>
          </p:nvPr>
        </p:nvSpPr>
        <p:spPr>
          <a:xfrm>
            <a:off x="831199" y="1186733"/>
            <a:ext cx="22721602" cy="1527201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</a:lstStyle>
          <a:p>
            <a:pPr/>
            <a:r>
              <a:t>Register of Processing Activities (ROPA)</a:t>
            </a:r>
          </a:p>
        </p:txBody>
      </p:sp>
      <p:sp>
        <p:nvSpPr>
          <p:cNvPr id="186" name="Google Shape;123;p22"/>
          <p:cNvSpPr txBox="1"/>
          <p:nvPr>
            <p:ph type="body" sz="half" idx="1"/>
          </p:nvPr>
        </p:nvSpPr>
        <p:spPr>
          <a:xfrm>
            <a:off x="831199" y="3073266"/>
            <a:ext cx="9743199" cy="91104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2000"/>
              </a:lnSpc>
              <a:buSzTx/>
              <a:buNone/>
              <a:defRPr sz="3600">
                <a:solidFill>
                  <a:schemeClr val="accent2">
                    <a:lumOff val="-2588"/>
                  </a:schemeClr>
                </a:solidFill>
              </a:defRPr>
            </a:pPr>
            <a:r>
              <a:t>Information flows between:</a:t>
            </a:r>
            <a:br/>
            <a:r>
              <a:t>    - Organisational units</a:t>
            </a:r>
            <a:br/>
            <a:r>
              <a:t>    - DPOs (internal/external)</a:t>
            </a:r>
            <a:br/>
            <a:r>
              <a:t>    - Controller</a:t>
            </a:r>
            <a:br/>
            <a:r>
              <a:t>    - Joint-controller</a:t>
            </a:r>
            <a:br/>
            <a:r>
              <a:t>    - Processor</a:t>
            </a:r>
            <a:br/>
            <a:r>
              <a:t>    - Auditors</a:t>
            </a:r>
            <a:br/>
            <a:r>
              <a:t>    - Authorities</a:t>
            </a:r>
            <a:br/>
          </a:p>
          <a:p>
            <a:pPr marL="0" indent="0">
              <a:lnSpc>
                <a:spcPct val="92000"/>
              </a:lnSpc>
              <a:spcBef>
                <a:spcPts val="3200"/>
              </a:spcBef>
              <a:buSzTx/>
              <a:buNone/>
              <a:defRPr sz="3600">
                <a:solidFill>
                  <a:schemeClr val="accent2">
                    <a:lumOff val="-2588"/>
                  </a:schemeClr>
                </a:solidFill>
              </a:defRPr>
            </a:pPr>
            <a:r>
              <a:t>DPV enables </a:t>
            </a:r>
            <a:r>
              <a:rPr b="1"/>
              <a:t>interoperable solutions</a:t>
            </a:r>
            <a:r>
              <a:t> for:</a:t>
            </a:r>
            <a:br/>
            <a:r>
              <a:t>    - intra-organisation data flows</a:t>
            </a:r>
            <a:br/>
            <a:r>
              <a:t>    - inter-organisation data flows</a:t>
            </a:r>
          </a:p>
          <a:p>
            <a:pPr marL="0" indent="0">
              <a:lnSpc>
                <a:spcPct val="92000"/>
              </a:lnSpc>
              <a:spcBef>
                <a:spcPts val="3200"/>
              </a:spcBef>
              <a:buSzTx/>
              <a:buNone/>
              <a:defRPr sz="3600">
                <a:solidFill>
                  <a:schemeClr val="accent2">
                    <a:lumOff val="-2588"/>
                  </a:schemeClr>
                </a:solidFill>
              </a:defRPr>
            </a:pPr>
            <a:r>
              <a:t>DPV can be used as:</a:t>
            </a:r>
            <a:br/>
            <a:r>
              <a:t>    - common language to communicate</a:t>
            </a:r>
            <a:br/>
            <a:r>
              <a:t>    - internal language to build and use tools</a:t>
            </a:r>
          </a:p>
        </p:txBody>
      </p:sp>
      <p:pic>
        <p:nvPicPr>
          <p:cNvPr id="187" name="Google Shape;124;p22" descr="Google Shape;124;p2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74741" y="2991266"/>
            <a:ext cx="12978068" cy="9274404"/>
          </a:xfrm>
          <a:prstGeom prst="rect">
            <a:avLst/>
          </a:prstGeom>
          <a:ln w="25400">
            <a:solidFill>
              <a:schemeClr val="accent2">
                <a:lumOff val="21764"/>
              </a:schemeClr>
            </a:solidFill>
            <a:prstDash val="dash"/>
          </a:ln>
        </p:spPr>
      </p:pic>
      <p:sp>
        <p:nvSpPr>
          <p:cNvPr id="1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AFA"/>
            </a:gs>
            <a:gs pos="100000">
              <a:srgbClr val="FFFAF0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29;p23"/>
          <p:cNvSpPr txBox="1"/>
          <p:nvPr>
            <p:ph type="title"/>
          </p:nvPr>
        </p:nvSpPr>
        <p:spPr>
          <a:xfrm>
            <a:off x="831199" y="867799"/>
            <a:ext cx="22721602" cy="1527201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</a:lstStyle>
          <a:p>
            <a:pPr/>
            <a:r>
              <a:t>DPCat: Data Processing Catalogue Specification</a:t>
            </a:r>
          </a:p>
        </p:txBody>
      </p:sp>
      <p:sp>
        <p:nvSpPr>
          <p:cNvPr id="191" name="Google Shape;130;p23"/>
          <p:cNvSpPr txBox="1"/>
          <p:nvPr>
            <p:ph type="body" sz="half" idx="1"/>
          </p:nvPr>
        </p:nvSpPr>
        <p:spPr>
          <a:xfrm>
            <a:off x="831199" y="3073266"/>
            <a:ext cx="10081599" cy="91104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4000" u="sng">
                <a:solidFill>
                  <a:schemeClr val="accent2">
                    <a:lumOff val="-2588"/>
                  </a:schemeClr>
                </a:solidFill>
              </a:defRPr>
            </a:pPr>
            <a:r>
              <a:t>ROPA as 'information'</a:t>
            </a:r>
            <a:br/>
            <a:r>
              <a:rPr b="0" sz="2800" u="none"/>
              <a:t>Use DPV to represent concepts collated from EU DPAs about personal data processing based on GDPR</a:t>
            </a:r>
            <a:endParaRPr sz="2800"/>
          </a:p>
          <a:p>
            <a:pPr marL="0" indent="0">
              <a:spcBef>
                <a:spcPts val="3200"/>
              </a:spcBef>
              <a:buSzTx/>
              <a:buNone/>
              <a:defRPr b="1" sz="3400" u="sng">
                <a:solidFill>
                  <a:schemeClr val="accent2">
                    <a:lumOff val="-2588"/>
                  </a:schemeClr>
                </a:solidFill>
              </a:defRPr>
            </a:pPr>
            <a:r>
              <a:t>ROPA as 'information record'</a:t>
            </a:r>
            <a:br/>
            <a:r>
              <a:rPr b="0" sz="2800" u="none"/>
              <a:t>Extend DCAT to use ROPA as a dataset that can be packaged and shared and tracked with provenance</a:t>
            </a:r>
            <a:endParaRPr sz="2800"/>
          </a:p>
          <a:p>
            <a:pPr marL="0" indent="0">
              <a:spcBef>
                <a:spcPts val="3200"/>
              </a:spcBef>
              <a:buSzTx/>
              <a:buNone/>
              <a:defRPr b="1" sz="3400" u="sng">
                <a:solidFill>
                  <a:schemeClr val="accent2">
                    <a:lumOff val="-2588"/>
                  </a:schemeClr>
                </a:solidFill>
              </a:defRPr>
            </a:pPr>
            <a:r>
              <a:t>ROPA as 'information process'</a:t>
            </a:r>
            <a:br/>
            <a:r>
              <a:rPr b="0" sz="2800" u="none"/>
              <a:t>Identify data governance and information flows for GDPR's ROPA based on actors such as controllers, processors, units, DPOs, authorities and use DPV to build solutions for internal use or interoperability</a:t>
            </a:r>
          </a:p>
        </p:txBody>
      </p:sp>
      <p:pic>
        <p:nvPicPr>
          <p:cNvPr id="192" name="Google Shape;131;p23" descr="Google Shape;131;p2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12802" y="2516101"/>
            <a:ext cx="12640132" cy="8973534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sp>
        <p:nvSpPr>
          <p:cNvPr id="193" name="Google Shape;132;p23"/>
          <p:cNvSpPr txBox="1"/>
          <p:nvPr/>
        </p:nvSpPr>
        <p:spPr>
          <a:xfrm>
            <a:off x="11144266" y="11310332"/>
            <a:ext cx="12408801" cy="1142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/>
          <a:p>
            <a:pPr>
              <a:lnSpc>
                <a:spcPct val="115000"/>
              </a:lnSpc>
              <a:spcBef>
                <a:spcPts val="6400"/>
              </a:spcBef>
              <a:defRPr sz="2000"/>
            </a:pPr>
            <a:r>
              <a:t>DPCat: Specification for an Interoperable and Machine-Readable Data Processing Catalogue Based on GDPR by </a:t>
            </a:r>
            <a:r>
              <a:rPr i="1"/>
              <a:t>P. Ryan, R. Brennan, and H. J. Pandit </a:t>
            </a: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3" invalidUrl="" action="" tgtFrame="" tooltip="" history="1" highlightClick="0" endSnd="0"/>
              </a:rPr>
              <a:t>https://doi.org/10.3390/info13050244</a:t>
            </a:r>
            <a:r>
              <a:t> </a:t>
            </a:r>
          </a:p>
        </p:txBody>
      </p:sp>
      <p:sp>
        <p:nvSpPr>
          <p:cNvPr id="194" name="Slide Number"/>
          <p:cNvSpPr txBox="1"/>
          <p:nvPr>
            <p:ph type="sldNum" sz="quarter" idx="2"/>
          </p:nvPr>
        </p:nvSpPr>
        <p:spPr>
          <a:xfrm>
            <a:off x="23605072" y="12957184"/>
            <a:ext cx="546138" cy="584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AFA"/>
            </a:gs>
            <a:gs pos="100000">
              <a:srgbClr val="FFFAF0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37;p24"/>
          <p:cNvSpPr txBox="1"/>
          <p:nvPr>
            <p:ph type="title"/>
          </p:nvPr>
        </p:nvSpPr>
        <p:spPr>
          <a:xfrm>
            <a:off x="831199" y="1186733"/>
            <a:ext cx="22721602" cy="1527201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</a:lstStyle>
          <a:p>
            <a:pPr/>
            <a:r>
              <a:t>Consent, and Consent Records</a:t>
            </a:r>
          </a:p>
        </p:txBody>
      </p:sp>
      <p:sp>
        <p:nvSpPr>
          <p:cNvPr id="197" name="Google Shape;138;p24"/>
          <p:cNvSpPr txBox="1"/>
          <p:nvPr>
            <p:ph type="body" sz="half" idx="1"/>
          </p:nvPr>
        </p:nvSpPr>
        <p:spPr>
          <a:xfrm>
            <a:off x="12427200" y="3073266"/>
            <a:ext cx="11125601" cy="91104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2000"/>
              </a:lnSpc>
              <a:buSzTx/>
              <a:buNone/>
              <a:defRPr i="1">
                <a:solidFill>
                  <a:schemeClr val="accent2">
                    <a:lumOff val="-2588"/>
                  </a:schemeClr>
                </a:solidFill>
              </a:defRPr>
            </a:pPr>
            <a:r>
              <a:t>One of the most common topics!</a:t>
            </a:r>
          </a:p>
          <a:p>
            <a:pPr marL="0" indent="0">
              <a:lnSpc>
                <a:spcPct val="92000"/>
              </a:lnSpc>
              <a:spcBef>
                <a:spcPts val="3200"/>
              </a:spcBef>
              <a:buSzTx/>
              <a:buNone/>
              <a:defRPr>
                <a:solidFill>
                  <a:schemeClr val="accent2">
                    <a:lumOff val="-2588"/>
                  </a:schemeClr>
                </a:solidFill>
              </a:defRPr>
            </a:pPr>
            <a:r>
              <a:t>DPV (v0.1) initially modelled a simple and straightforward consent model based on common requirements</a:t>
            </a:r>
          </a:p>
          <a:p>
            <a:pPr marL="0" indent="0">
              <a:lnSpc>
                <a:spcPct val="92000"/>
              </a:lnSpc>
              <a:spcBef>
                <a:spcPts val="3200"/>
              </a:spcBef>
              <a:buSzTx/>
              <a:buNone/>
              <a:defRPr>
                <a:solidFill>
                  <a:schemeClr val="accent2">
                    <a:lumOff val="-2588"/>
                  </a:schemeClr>
                </a:solidFill>
              </a:defRPr>
            </a:pPr>
            <a:r>
              <a:t>DPV v0.8+ has comprehensive 'Consent Records' to enable tracking consent forms, events, and use its state in implementations</a:t>
            </a:r>
          </a:p>
          <a:p>
            <a:pPr marL="0" indent="0">
              <a:lnSpc>
                <a:spcPct val="92000"/>
              </a:lnSpc>
              <a:spcBef>
                <a:spcPts val="3200"/>
              </a:spcBef>
              <a:buSzTx/>
              <a:buNone/>
              <a:defRPr>
                <a:solidFill>
                  <a:schemeClr val="accent2">
                    <a:lumOff val="-2588"/>
                  </a:schemeClr>
                </a:solidFill>
              </a:defRPr>
            </a:pPr>
            <a:r>
              <a:t>Intended conformance with standards such as ISO/IEC TR 27560 </a:t>
            </a:r>
          </a:p>
        </p:txBody>
      </p:sp>
      <p:sp>
        <p:nvSpPr>
          <p:cNvPr id="198" name="Google Shape;139;p24"/>
          <p:cNvSpPr txBox="1"/>
          <p:nvPr/>
        </p:nvSpPr>
        <p:spPr>
          <a:xfrm>
            <a:off x="831199" y="3073266"/>
            <a:ext cx="11596002" cy="8742601"/>
          </a:xfrm>
          <a:prstGeom prst="rect">
            <a:avLst/>
          </a:prstGeom>
          <a:solidFill>
            <a:srgbClr val="FFF2CC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/>
          <a:p>
            <a:pPr>
              <a:defRPr b="1" sz="2000">
                <a:latin typeface="Courier"/>
                <a:ea typeface="Courier"/>
                <a:cs typeface="Courier"/>
                <a:sym typeface="Courier"/>
              </a:defRPr>
            </a:pPr>
            <a:r>
              <a:t>:63ded36f-4acd-4f3c-991e-6cb636698523 </a:t>
            </a:r>
            <a:r>
              <a:rPr>
                <a:solidFill>
                  <a:srgbClr val="FF0000"/>
                </a:solidFill>
              </a:rPr>
              <a:t>a dpv:ConsentRecord</a:t>
            </a:r>
            <a:r>
              <a:t> ;</a:t>
            </a:r>
          </a:p>
          <a:p>
            <a:pPr>
              <a:defRPr b="1" sz="2000">
                <a:latin typeface="Courier"/>
                <a:ea typeface="Courier"/>
                <a:cs typeface="Courier"/>
                <a:sym typeface="Courier"/>
              </a:defRPr>
            </a:pPr>
            <a:r>
              <a:t>    dct:hasVersion "27560-WD5" ;</a:t>
            </a:r>
          </a:p>
          <a:p>
            <a:pPr>
              <a:defRPr b="1" sz="2000">
                <a:latin typeface="Courier"/>
                <a:ea typeface="Courier"/>
                <a:cs typeface="Courier"/>
                <a:sym typeface="Courier"/>
              </a:defRPr>
            </a:pPr>
            <a:r>
              <a:t>    dpv:hasIdentifier "63ded36f-4acd-4f3c-991e-6cb636698523" ;</a:t>
            </a:r>
          </a:p>
          <a:p>
            <a:pPr>
              <a:defRPr b="1" sz="2000">
                <a:latin typeface="Courier"/>
                <a:ea typeface="Courier"/>
                <a:cs typeface="Courier"/>
                <a:sym typeface="Courier"/>
              </a:defRPr>
            </a:pPr>
            <a:r>
              <a:t>    dpv:hasDataSubject "96121fde-199f-4848-8942-4436e270513a" ;</a:t>
            </a:r>
          </a:p>
          <a:p>
            <a:pPr>
              <a:defRPr b="1" sz="2000">
                <a:latin typeface="Courier"/>
                <a:ea typeface="Courier"/>
                <a:cs typeface="Courier"/>
                <a:sym typeface="Courier"/>
              </a:defRPr>
            </a:pPr>
            <a:r>
              <a:t>    </a:t>
            </a:r>
            <a:r>
              <a:rPr>
                <a:solidFill>
                  <a:srgbClr val="0000FF"/>
                </a:solidFill>
              </a:rPr>
              <a:t>dpv:hasNotice "https://example.com/privacy-notice"^^xsd:anyURI</a:t>
            </a:r>
            <a:r>
              <a:t> ;</a:t>
            </a:r>
          </a:p>
          <a:p>
            <a:pPr>
              <a:defRPr b="1" sz="2000">
                <a:latin typeface="Courier"/>
                <a:ea typeface="Courier"/>
                <a:cs typeface="Courier"/>
                <a:sym typeface="Courier"/>
              </a:defRPr>
            </a:pPr>
            <a:r>
              <a:t>    dpv:hasPersonalDataHandling [</a:t>
            </a:r>
          </a:p>
          <a:p>
            <a:pPr>
              <a:defRPr b="1" sz="2000">
                <a:latin typeface="Courier"/>
                <a:ea typeface="Courier"/>
                <a:cs typeface="Courier"/>
                <a:sym typeface="Courier"/>
              </a:defRPr>
            </a:pPr>
            <a:r>
              <a:t>      a dpv:PersonalDataHandling ;</a:t>
            </a:r>
          </a:p>
          <a:p>
            <a:pPr>
              <a:defRPr b="1" sz="2000">
                <a:latin typeface="Courier"/>
                <a:ea typeface="Courier"/>
                <a:cs typeface="Courier"/>
                <a:sym typeface="Courier"/>
              </a:defRPr>
            </a:pPr>
            <a:r>
              <a:t>      dct:title "Send Newsletters with Seasonal Offers"@en ;</a:t>
            </a:r>
          </a:p>
          <a:p>
            <a:pPr>
              <a:defRPr b="1" sz="2000">
                <a:latin typeface="Courier"/>
                <a:ea typeface="Courier"/>
                <a:cs typeface="Courier"/>
                <a:sym typeface="Courier"/>
              </a:defRPr>
            </a:pPr>
            <a:r>
              <a:t>      </a:t>
            </a:r>
            <a:r>
              <a:rPr>
                <a:solidFill>
                  <a:srgbClr val="0000FF"/>
                </a:solidFill>
              </a:rPr>
              <a:t>dpv:hasPurpose dpv:Marketing</a:t>
            </a:r>
            <a:r>
              <a:t> ;</a:t>
            </a:r>
          </a:p>
          <a:p>
            <a:pPr>
              <a:defRPr b="1" sz="2000">
                <a:latin typeface="Courier"/>
                <a:ea typeface="Courier"/>
                <a:cs typeface="Courier"/>
                <a:sym typeface="Courier"/>
              </a:defRPr>
            </a:pPr>
            <a:r>
              <a:t>      dpv:hasLegalBasis dpv:Consent ;</a:t>
            </a:r>
          </a:p>
          <a:p>
            <a:pPr>
              <a:defRPr b="1" sz="2000">
                <a:latin typeface="Courier"/>
                <a:ea typeface="Courier"/>
                <a:cs typeface="Courier"/>
                <a:sym typeface="Courier"/>
              </a:defRPr>
            </a:pPr>
            <a:r>
              <a:t>      </a:t>
            </a:r>
            <a:r>
              <a:rPr>
                <a:solidFill>
                  <a:srgbClr val="38761D"/>
                </a:solidFill>
              </a:rPr>
              <a:t>dpv:hasPersonalData dpv-pd:Email</a:t>
            </a:r>
            <a:r>
              <a:t> ;</a:t>
            </a:r>
          </a:p>
          <a:p>
            <a:pPr>
              <a:defRPr b="1" sz="2000">
                <a:latin typeface="Courier"/>
                <a:ea typeface="Courier"/>
                <a:cs typeface="Courier"/>
                <a:sym typeface="Courier"/>
              </a:defRPr>
            </a:pPr>
            <a:r>
              <a:t>      </a:t>
            </a:r>
            <a:r>
              <a:rPr>
                <a:solidFill>
                  <a:srgbClr val="38761D"/>
                </a:solidFill>
              </a:rPr>
              <a:t>dpv:hasDataController ex:Acme</a:t>
            </a:r>
            <a:r>
              <a:t> ;</a:t>
            </a:r>
          </a:p>
          <a:p>
            <a:pPr>
              <a:defRPr b="1" sz="2000">
                <a:latin typeface="Courier"/>
                <a:ea typeface="Courier"/>
                <a:cs typeface="Courier"/>
                <a:sym typeface="Courier"/>
              </a:defRPr>
            </a:pPr>
            <a:r>
              <a:t>      </a:t>
            </a:r>
            <a:r>
              <a:rPr>
                <a:solidFill>
                  <a:srgbClr val="38761D"/>
                </a:solidFill>
              </a:rPr>
              <a:t>dpv:hasProcessing dpv:Collect, dpv:Store</a:t>
            </a:r>
            <a:r>
              <a:t> ;</a:t>
            </a:r>
          </a:p>
          <a:p>
            <a:pPr>
              <a:defRPr b="1" sz="2000">
                <a:latin typeface="Courier"/>
                <a:ea typeface="Courier"/>
                <a:cs typeface="Courier"/>
                <a:sym typeface="Courier"/>
              </a:defRPr>
            </a:pPr>
            <a:r>
              <a:t>      </a:t>
            </a:r>
            <a:r>
              <a:rPr>
                <a:solidFill>
                  <a:srgbClr val="9900FF"/>
                </a:solidFill>
              </a:rPr>
              <a:t>dpv:hasStorageCondition [ </a:t>
            </a:r>
            <a:endParaRPr>
              <a:solidFill>
                <a:srgbClr val="9900FF"/>
              </a:solidFill>
            </a:endParaRPr>
          </a:p>
          <a:p>
            <a:pPr>
              <a:defRPr b="1" sz="2000">
                <a:solidFill>
                  <a:srgbClr val="99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   dpv:hasLocation dpv-legal:IE ;</a:t>
            </a:r>
          </a:p>
          <a:p>
            <a:pPr>
              <a:defRPr b="1" sz="2000">
                <a:solidFill>
                  <a:srgbClr val="99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   dpv:hasDuration 63115200 ;</a:t>
            </a:r>
          </a:p>
          <a:p>
            <a:pPr>
              <a:defRPr b="1" sz="2000">
                <a:solidFill>
                  <a:srgbClr val="99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   ] ;</a:t>
            </a:r>
          </a:p>
          <a:p>
            <a:pPr>
              <a:defRPr b="1" sz="2000">
                <a:solidFill>
                  <a:srgbClr val="9900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dpv:hasJurisdiction dpv-legal:EU ;</a:t>
            </a:r>
          </a:p>
          <a:p>
            <a:pPr>
              <a:defRPr b="1" sz="2000">
                <a:latin typeface="Courier"/>
                <a:ea typeface="Courier"/>
                <a:cs typeface="Courier"/>
                <a:sym typeface="Courier"/>
              </a:defRPr>
            </a:pPr>
            <a:r>
              <a:t>      </a:t>
            </a:r>
            <a:r>
              <a:rPr>
                <a:solidFill>
                  <a:srgbClr val="38761D"/>
                </a:solidFill>
              </a:rPr>
              <a:t>dpv:hasRecipient ex:Beta, ex:Epsilon ;</a:t>
            </a:r>
            <a:endParaRPr>
              <a:solidFill>
                <a:srgbClr val="38761D"/>
              </a:solidFill>
            </a:endParaRPr>
          </a:p>
          <a:p>
            <a:pPr>
              <a:defRPr b="1" sz="2000">
                <a:latin typeface="Courier"/>
                <a:ea typeface="Courier"/>
                <a:cs typeface="Courier"/>
                <a:sym typeface="Courier"/>
              </a:defRPr>
            </a:pPr>
            <a:r>
              <a:t>    ] ;</a:t>
            </a:r>
          </a:p>
          <a:p>
            <a:pPr>
              <a:defRPr b="1" sz="2000">
                <a:latin typeface="Courier"/>
                <a:ea typeface="Courier"/>
                <a:cs typeface="Courier"/>
                <a:sym typeface="Courier"/>
              </a:defRPr>
            </a:pPr>
            <a:r>
              <a:t>    </a:t>
            </a:r>
            <a:r>
              <a:rPr>
                <a:solidFill>
                  <a:srgbClr val="990000"/>
                </a:solidFill>
              </a:rPr>
              <a:t>dpv:hasConsentStatus dpv:ConsentGiven ;</a:t>
            </a:r>
            <a:endParaRPr>
              <a:solidFill>
                <a:srgbClr val="990000"/>
              </a:solidFill>
            </a:endParaRPr>
          </a:p>
          <a:p>
            <a:pPr>
              <a:defRPr b="1" sz="2000">
                <a:latin typeface="Courier"/>
                <a:ea typeface="Courier"/>
                <a:cs typeface="Courier"/>
                <a:sym typeface="Courier"/>
              </a:defRPr>
            </a:pPr>
            <a:r>
              <a:t>    dct:hasPart [</a:t>
            </a:r>
          </a:p>
          <a:p>
            <a:pPr>
              <a:defRPr b="1" sz="2000">
                <a:latin typeface="Courier"/>
                <a:ea typeface="Courier"/>
                <a:cs typeface="Courier"/>
                <a:sym typeface="Courier"/>
              </a:defRPr>
            </a:pPr>
            <a:r>
              <a:t>        </a:t>
            </a:r>
            <a:r>
              <a:rPr>
                <a:solidFill>
                  <a:srgbClr val="990000"/>
                </a:solidFill>
              </a:rPr>
              <a:t>a dpv:ConsentGiven, dpv:ExplicitlyExpressedConsent ;</a:t>
            </a:r>
            <a:endParaRPr>
              <a:solidFill>
                <a:srgbClr val="990000"/>
              </a:solidFill>
            </a:endParaRPr>
          </a:p>
          <a:p>
            <a:pPr>
              <a:defRPr b="1" sz="2000">
                <a:solidFill>
                  <a:srgbClr val="99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 dpv:isIndicatedAtTime "2021-05-28T12:24:00"^^xsd:dateTime ;</a:t>
            </a:r>
          </a:p>
          <a:p>
            <a:pPr>
              <a:defRPr b="1" sz="2000">
                <a:solidFill>
                  <a:srgbClr val="99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 dpv:hasDuration 63115200 ;</a:t>
            </a:r>
          </a:p>
          <a:p>
            <a:pPr>
              <a:defRPr b="1" sz="2000">
                <a:latin typeface="Courier"/>
                <a:ea typeface="Courier"/>
                <a:cs typeface="Courier"/>
                <a:sym typeface="Courier"/>
              </a:defRPr>
            </a:pPr>
            <a:r>
              <a:t>        dpv:hasEntity "96121fde-199f-4848-8942-4436e270513a"</a:t>
            </a:r>
          </a:p>
          <a:p>
            <a:pPr>
              <a:defRPr b="1" sz="2000">
                <a:latin typeface="Courier"/>
                <a:ea typeface="Courier"/>
                <a:cs typeface="Courier"/>
                <a:sym typeface="Courier"/>
              </a:defRPr>
            </a:pPr>
            <a:r>
              <a:t>    ] .</a:t>
            </a:r>
          </a:p>
        </p:txBody>
      </p:sp>
      <p:sp>
        <p:nvSpPr>
          <p:cNvPr id="1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AFA"/>
            </a:gs>
            <a:gs pos="100000">
              <a:srgbClr val="FFFAF0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144;p25"/>
          <p:cNvSpPr txBox="1"/>
          <p:nvPr>
            <p:ph type="title"/>
          </p:nvPr>
        </p:nvSpPr>
        <p:spPr>
          <a:xfrm>
            <a:off x="831199" y="1186733"/>
            <a:ext cx="22721602" cy="1527201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</a:lstStyle>
          <a:p>
            <a:pPr/>
            <a:r>
              <a:t>Rule-based compliance checking</a:t>
            </a:r>
          </a:p>
        </p:txBody>
      </p:sp>
      <p:sp>
        <p:nvSpPr>
          <p:cNvPr id="202" name="Google Shape;145;p25"/>
          <p:cNvSpPr txBox="1"/>
          <p:nvPr>
            <p:ph type="body" idx="1"/>
          </p:nvPr>
        </p:nvSpPr>
        <p:spPr>
          <a:xfrm>
            <a:off x="831199" y="3073266"/>
            <a:ext cx="22721602" cy="91104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solidFill>
                  <a:schemeClr val="accent2">
                    <a:lumOff val="-2588"/>
                  </a:schemeClr>
                </a:solidFill>
              </a:defRPr>
            </a:pPr>
            <a:r>
              <a:t>Creation of rules requires domain experts (legal, logic, computing)</a:t>
            </a:r>
          </a:p>
          <a:p>
            <a:pPr marL="0" indent="0">
              <a:spcBef>
                <a:spcPts val="3200"/>
              </a:spcBef>
              <a:buSzTx/>
              <a:buNone/>
              <a:defRPr>
                <a:solidFill>
                  <a:schemeClr val="accent2">
                    <a:lumOff val="-2588"/>
                  </a:schemeClr>
                </a:solidFill>
              </a:defRPr>
            </a:pPr>
            <a:r>
              <a:t>Use of rules requires real-world concepts - which DPV's taxonomies provide</a:t>
            </a:r>
          </a:p>
          <a:p>
            <a:pPr marL="0" indent="0">
              <a:spcBef>
                <a:spcPts val="3200"/>
              </a:spcBef>
              <a:buSzTx/>
              <a:buNone/>
              <a:defRPr>
                <a:solidFill>
                  <a:schemeClr val="accent2">
                    <a:lumOff val="-2588"/>
                  </a:schemeClr>
                </a:solidFill>
              </a:defRPr>
            </a:pPr>
            <a:r>
              <a:t>Compliance checking can be combination of concepts:</a:t>
            </a:r>
          </a:p>
          <a:p>
            <a:pPr marL="0" indent="0">
              <a:spcBef>
                <a:spcPts val="3200"/>
              </a:spcBef>
              <a:buSzTx/>
              <a:buNone/>
              <a:defRPr>
                <a:solidFill>
                  <a:schemeClr val="accent2">
                    <a:lumOff val="-2588"/>
                  </a:schemeClr>
                </a:solidFill>
              </a:defRPr>
            </a:pPr>
            <a:br/>
            <a:r>
              <a:t>Compliance evaluation can be validation of constraints:</a:t>
            </a:r>
          </a:p>
          <a:p>
            <a:pPr marL="0" indent="0">
              <a:spcBef>
                <a:spcPts val="3200"/>
              </a:spcBef>
              <a:buSzTx/>
              <a:buNone/>
              <a:defRPr>
                <a:solidFill>
                  <a:schemeClr val="accent2">
                    <a:lumOff val="-2588"/>
                  </a:schemeClr>
                </a:solidFill>
              </a:defRPr>
            </a:pPr>
            <a:br/>
            <a:r>
              <a:t>EU H2020 projects have produced several rule checking mechanisms that can be (re-)used, e.g. see SPECIAL, TRAPEZE, MIREL, DAPRECO, BPR4GDPR</a:t>
            </a:r>
          </a:p>
        </p:txBody>
      </p:sp>
      <p:sp>
        <p:nvSpPr>
          <p:cNvPr id="203" name="Google Shape;146;p25"/>
          <p:cNvSpPr txBox="1"/>
          <p:nvPr/>
        </p:nvSpPr>
        <p:spPr>
          <a:xfrm>
            <a:off x="2231648" y="6730991"/>
            <a:ext cx="20568888" cy="1063268"/>
          </a:xfrm>
          <a:prstGeom prst="rect">
            <a:avLst/>
          </a:prstGeom>
          <a:solidFill>
            <a:schemeClr val="accent2"/>
          </a:solidFill>
          <a:ln w="63500">
            <a:solidFill>
              <a:srgbClr val="181818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>
            <a:lvl1pPr>
              <a:defRPr sz="3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/>
            <a:r>
              <a:t>implement_process = personal data ^ purpose ^ processing ^ recipient ^ legal basis</a:t>
            </a:r>
          </a:p>
        </p:txBody>
      </p:sp>
      <p:sp>
        <p:nvSpPr>
          <p:cNvPr id="204" name="Google Shape;147;p25"/>
          <p:cNvSpPr txBox="1"/>
          <p:nvPr/>
        </p:nvSpPr>
        <p:spPr>
          <a:xfrm>
            <a:off x="2231648" y="8816733"/>
            <a:ext cx="20568888" cy="1063268"/>
          </a:xfrm>
          <a:prstGeom prst="rect">
            <a:avLst/>
          </a:prstGeom>
          <a:solidFill>
            <a:schemeClr val="accent2"/>
          </a:solidFill>
          <a:ln w="63500">
            <a:solidFill>
              <a:srgbClr val="181818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>
            <a:lvl1pPr>
              <a:defRPr sz="3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/>
            <a:r>
              <a:t>[ a sh:NodeShape ; sh:property [ sh:path dpv:hasLegalBasis ; sh:minCount 1 ; ] ]</a:t>
            </a:r>
          </a:p>
        </p:txBody>
      </p:sp>
      <p:sp>
        <p:nvSpPr>
          <p:cNvPr id="2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AFA"/>
            </a:gs>
            <a:gs pos="100000">
              <a:srgbClr val="FFFAF0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152;p26"/>
          <p:cNvSpPr txBox="1"/>
          <p:nvPr>
            <p:ph type="title"/>
          </p:nvPr>
        </p:nvSpPr>
        <p:spPr>
          <a:xfrm>
            <a:off x="831199" y="1186733"/>
            <a:ext cx="22721602" cy="1527201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</a:lstStyle>
          <a:p>
            <a:pPr/>
            <a:r>
              <a:t>Pan-Jurisdictional KG</a:t>
            </a:r>
          </a:p>
        </p:txBody>
      </p:sp>
      <p:sp>
        <p:nvSpPr>
          <p:cNvPr id="208" name="Google Shape;153;p26"/>
          <p:cNvSpPr txBox="1"/>
          <p:nvPr>
            <p:ph type="body" sz="half" idx="1"/>
          </p:nvPr>
        </p:nvSpPr>
        <p:spPr>
          <a:xfrm>
            <a:off x="831199" y="3073266"/>
            <a:ext cx="11726401" cy="91104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3500"/>
              </a:lnSpc>
              <a:buSzTx/>
              <a:buNone/>
              <a:defRPr sz="3400">
                <a:solidFill>
                  <a:schemeClr val="accent2">
                    <a:lumOff val="-2588"/>
                  </a:schemeClr>
                </a:solidFill>
              </a:defRPr>
            </a:pPr>
            <a:r>
              <a:t>DPV seems to incorporate several concepts from GDPR, but it is not </a:t>
            </a:r>
            <a:r>
              <a:rPr i="1"/>
              <a:t>exclusive </a:t>
            </a:r>
            <a:r>
              <a:t>to it.</a:t>
            </a:r>
          </a:p>
          <a:p>
            <a:pPr marL="0" indent="0">
              <a:lnSpc>
                <a:spcPct val="103500"/>
              </a:lnSpc>
              <a:spcBef>
                <a:spcPts val="3200"/>
              </a:spcBef>
              <a:buSzTx/>
              <a:buNone/>
              <a:defRPr sz="3400">
                <a:solidFill>
                  <a:schemeClr val="accent2">
                    <a:lumOff val="-2588"/>
                  </a:schemeClr>
                </a:solidFill>
              </a:defRPr>
            </a:pPr>
            <a:r>
              <a:t>DPV concepts are intended to be jurisdiction agnostic, with GDPR specific concepts declared in an extension: </a:t>
            </a:r>
            <a:r>
              <a:rPr b="1"/>
              <a:t>DPV-GDPR</a:t>
            </a:r>
          </a:p>
          <a:p>
            <a:pPr marL="0" indent="0">
              <a:lnSpc>
                <a:spcPct val="103500"/>
              </a:lnSpc>
              <a:spcBef>
                <a:spcPts val="3200"/>
              </a:spcBef>
              <a:buSzTx/>
              <a:buNone/>
              <a:defRPr sz="3400">
                <a:solidFill>
                  <a:schemeClr val="accent2">
                    <a:lumOff val="-2588"/>
                  </a:schemeClr>
                </a:solidFill>
              </a:defRPr>
            </a:pPr>
            <a:r>
              <a:t>Similarly, other extensions can model different jurisdictions and domains by </a:t>
            </a:r>
            <a:r>
              <a:rPr i="1"/>
              <a:t>extending </a:t>
            </a:r>
            <a:r>
              <a:t>from DPV as a base vocabulary. </a:t>
            </a:r>
          </a:p>
          <a:p>
            <a:pPr marL="0" indent="0">
              <a:lnSpc>
                <a:spcPct val="103500"/>
              </a:lnSpc>
              <a:spcBef>
                <a:spcPts val="3200"/>
              </a:spcBef>
              <a:buSzTx/>
              <a:buNone/>
              <a:defRPr sz="3400">
                <a:solidFill>
                  <a:schemeClr val="accent2">
                    <a:lumOff val="-2588"/>
                  </a:schemeClr>
                </a:solidFill>
              </a:defRPr>
            </a:pPr>
            <a:r>
              <a:t>For specifying instances for different jurisdictions within the same graph, location can be utilised, e.g. </a:t>
            </a:r>
            <a:br/>
            <a:br/>
            <a:r>
              <a:t>    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&lt;</a:t>
            </a:r>
            <a:r>
              <a:rPr i="1">
                <a:latin typeface="Courier"/>
                <a:ea typeface="Courier"/>
                <a:cs typeface="Courier"/>
                <a:sym typeface="Courier"/>
              </a:rPr>
              <a:t>Product&gt;</a:t>
            </a:r>
            <a:r>
              <a:rPr>
                <a:latin typeface="Courier"/>
                <a:ea typeface="Courier"/>
                <a:cs typeface="Courier"/>
                <a:sym typeface="Courier"/>
              </a:rPr>
              <a:t>  </a:t>
            </a:r>
            <a:r>
              <a:rPr i="1">
                <a:latin typeface="Courier"/>
                <a:ea typeface="Courier"/>
                <a:cs typeface="Courier"/>
                <a:sym typeface="Courier"/>
              </a:rPr>
              <a:t>hasJurisdiction B .</a:t>
            </a:r>
            <a:br>
              <a:rPr i="1">
                <a:latin typeface="Courier"/>
                <a:ea typeface="Courier"/>
                <a:cs typeface="Courier"/>
                <a:sym typeface="Courier"/>
              </a:rPr>
            </a:br>
            <a:r>
              <a:rPr i="1">
                <a:latin typeface="Courier"/>
                <a:ea typeface="Courier"/>
                <a:cs typeface="Courier"/>
                <a:sym typeface="Courier"/>
              </a:rPr>
              <a:t>&lt;Controller&gt; hasJurisdiction C .</a:t>
            </a:r>
          </a:p>
        </p:txBody>
      </p:sp>
      <p:sp>
        <p:nvSpPr>
          <p:cNvPr id="209" name="Google Shape;154;p26"/>
          <p:cNvSpPr txBox="1"/>
          <p:nvPr/>
        </p:nvSpPr>
        <p:spPr>
          <a:xfrm>
            <a:off x="12835600" y="1439666"/>
            <a:ext cx="10586401" cy="3621961"/>
          </a:xfrm>
          <a:prstGeom prst="rect">
            <a:avLst/>
          </a:prstGeom>
          <a:solidFill>
            <a:srgbClr val="CFE2F3"/>
          </a:solidFill>
          <a:ln w="25400">
            <a:solidFill>
              <a:srgbClr val="000000"/>
            </a:solidFill>
            <a:prstDash val="dash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/>
          <a:p>
            <a:pPr>
              <a:lnSpc>
                <a:spcPct val="115000"/>
              </a:lnSpc>
              <a:defRPr sz="3200">
                <a:solidFill>
                  <a:schemeClr val="accent2">
                    <a:lumOff val="-2588"/>
                  </a:schemeClr>
                </a:solidFill>
              </a:defRPr>
            </a:pPr>
            <a:r>
              <a:t>Examples of what DPV can be extended with:</a:t>
            </a:r>
          </a:p>
          <a:p>
            <a:pPr>
              <a:lnSpc>
                <a:spcPct val="115000"/>
              </a:lnSpc>
              <a:spcBef>
                <a:spcPts val="3200"/>
              </a:spcBef>
              <a:defRPr i="1" sz="3200">
                <a:solidFill>
                  <a:schemeClr val="accent2">
                    <a:lumOff val="-2588"/>
                  </a:schemeClr>
                </a:solidFill>
              </a:defRPr>
            </a:pPr>
            <a:r>
              <a:t>dpv-ccpa: CCPA/US concepts and requirements</a:t>
            </a:r>
            <a:br/>
            <a:r>
              <a:t>dpv-iso: Aligning DPV concepts with ISO terminology</a:t>
            </a:r>
            <a:br/>
            <a:r>
              <a:t>dpv-dga: Modelling Data Governance Act (DGA) as an extension of GDPR (via DPV)</a:t>
            </a:r>
          </a:p>
        </p:txBody>
      </p:sp>
      <p:pic>
        <p:nvPicPr>
          <p:cNvPr id="210" name="Google Shape;155;p26" descr="Google Shape;155;p2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35768" y="6223866"/>
            <a:ext cx="10586065" cy="431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Google Shape;156;p26"/>
          <p:cNvSpPr txBox="1"/>
          <p:nvPr/>
        </p:nvSpPr>
        <p:spPr>
          <a:xfrm>
            <a:off x="12835600" y="10843666"/>
            <a:ext cx="10717601" cy="1532722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/>
          <a:p>
            <a:pPr>
              <a:lnSpc>
                <a:spcPct val="115000"/>
              </a:lnSpc>
              <a:spcBef>
                <a:spcPts val="3200"/>
              </a:spcBef>
              <a:defRPr sz="3200">
                <a:solidFill>
                  <a:schemeClr val="accent2">
                    <a:lumOff val="21764"/>
                  </a:schemeClr>
                </a:solidFill>
              </a:defRPr>
            </a:pPr>
            <a:r>
              <a:t>The </a:t>
            </a:r>
            <a:r>
              <a:rPr b="1">
                <a:latin typeface="Courier"/>
                <a:ea typeface="Courier"/>
                <a:cs typeface="Courier"/>
                <a:sym typeface="Courier"/>
              </a:rPr>
              <a:t>dpv-legal</a:t>
            </a:r>
            <a:r>
              <a:t> extension helps with pan-jurisdictional information by providing a graph of laws, authorities, etc;</a:t>
            </a:r>
          </a:p>
        </p:txBody>
      </p:sp>
      <p:sp>
        <p:nvSpPr>
          <p:cNvPr id="2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AFA"/>
            </a:gs>
            <a:gs pos="100000">
              <a:srgbClr val="FFFAF0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161;p27"/>
          <p:cNvSpPr txBox="1"/>
          <p:nvPr>
            <p:ph type="title"/>
          </p:nvPr>
        </p:nvSpPr>
        <p:spPr>
          <a:xfrm>
            <a:off x="831199" y="1186733"/>
            <a:ext cx="22721602" cy="1527201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</a:lstStyle>
          <a:p>
            <a:pPr/>
            <a:r>
              <a:t>Adoption and Use</a:t>
            </a:r>
          </a:p>
        </p:txBody>
      </p:sp>
      <p:sp>
        <p:nvSpPr>
          <p:cNvPr id="215" name="Google Shape;162;p27"/>
          <p:cNvSpPr txBox="1"/>
          <p:nvPr>
            <p:ph type="body" idx="1"/>
          </p:nvPr>
        </p:nvSpPr>
        <p:spPr>
          <a:xfrm>
            <a:off x="911634" y="3055999"/>
            <a:ext cx="22998354" cy="989519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5000"/>
              </a:lnSpc>
              <a:buSzTx/>
              <a:buNone/>
              <a:defRPr sz="3600">
                <a:solidFill>
                  <a:schemeClr val="accent2">
                    <a:lumOff val="-2588"/>
                  </a:schemeClr>
                </a:solidFill>
              </a:defRPr>
            </a:pPr>
            <a:r>
              <a:t>SPECIAL H2020 Project </a:t>
            </a:r>
            <a:r>
              <a:rPr i="1" u="sng">
                <a:hlinkClick r:id="rId2" invalidUrl="" action="" tgtFrame="" tooltip="" history="1" highlightClick="0" endSnd="0"/>
              </a:rPr>
              <a:t>https://specialprivacy.ercim.eu/</a:t>
            </a:r>
            <a:r>
              <a:t> - policy based compliance and provenance for GDPR</a:t>
            </a:r>
          </a:p>
          <a:p>
            <a:pPr marL="0" indent="0">
              <a:lnSpc>
                <a:spcPct val="95000"/>
              </a:lnSpc>
              <a:spcBef>
                <a:spcPts val="3200"/>
              </a:spcBef>
              <a:buSzTx/>
              <a:buNone/>
              <a:defRPr sz="3600">
                <a:solidFill>
                  <a:schemeClr val="accent2">
                    <a:lumOff val="-2588"/>
                  </a:schemeClr>
                </a:solidFill>
              </a:defRPr>
            </a:pPr>
            <a:r>
              <a:t>Signatu AS </a:t>
            </a:r>
            <a:r>
              <a:rPr i="1" u="sng">
                <a:hlinkClick r:id="rId3" invalidUrl="" action="" tgtFrame="" tooltip="" history="1" highlightClick="0" endSnd="0"/>
              </a:rPr>
              <a:t>https://signatu.com/</a:t>
            </a:r>
            <a:r>
              <a:t>  - automated tools and uniform machine-readable compliance</a:t>
            </a:r>
          </a:p>
          <a:p>
            <a:pPr marL="0" indent="0">
              <a:lnSpc>
                <a:spcPct val="95000"/>
              </a:lnSpc>
              <a:spcBef>
                <a:spcPts val="3200"/>
              </a:spcBef>
              <a:buSzTx/>
              <a:buNone/>
              <a:defRPr sz="3600">
                <a:solidFill>
                  <a:schemeClr val="accent2">
                    <a:lumOff val="-2588"/>
                  </a:schemeClr>
                </a:solidFill>
              </a:defRPr>
            </a:pPr>
            <a:r>
              <a:t>TRAPEZE H2020 Project </a:t>
            </a:r>
            <a:r>
              <a:rPr i="1" u="sng">
                <a:hlinkClick r:id="rId4" invalidUrl="" action="" tgtFrame="" tooltip="" history="1" highlightClick="0" endSnd="0"/>
              </a:rPr>
              <a:t>https://trapeze-project.eu/</a:t>
            </a:r>
            <a:r>
              <a:t>  - policies and compliance mechanisms for GDPR</a:t>
            </a:r>
          </a:p>
          <a:p>
            <a:pPr marL="0" indent="0">
              <a:lnSpc>
                <a:spcPct val="95000"/>
              </a:lnSpc>
              <a:spcBef>
                <a:spcPts val="3200"/>
              </a:spcBef>
              <a:buSzTx/>
              <a:buNone/>
              <a:defRPr sz="3600">
                <a:solidFill>
                  <a:schemeClr val="accent2">
                    <a:lumOff val="-2588"/>
                  </a:schemeClr>
                </a:solidFill>
              </a:defRPr>
            </a:pPr>
            <a:r>
              <a:t>smashHit H2020 Project </a:t>
            </a:r>
            <a:r>
              <a:rPr i="1" u="sng">
                <a:hlinkClick r:id="rId5" invalidUrl="" action="" tgtFrame="" tooltip="" history="1" highlightClick="0" endSnd="0"/>
              </a:rPr>
              <a:t>https://smashhit.eu/</a:t>
            </a:r>
            <a:r>
              <a:t> - represent consent and contract as a legal KG</a:t>
            </a:r>
          </a:p>
          <a:p>
            <a:pPr marL="0" indent="0">
              <a:lnSpc>
                <a:spcPct val="95000"/>
              </a:lnSpc>
              <a:spcBef>
                <a:spcPts val="3200"/>
              </a:spcBef>
              <a:buSzTx/>
              <a:buNone/>
              <a:defRPr sz="3600">
                <a:solidFill>
                  <a:schemeClr val="accent2">
                    <a:lumOff val="-2588"/>
                  </a:schemeClr>
                </a:solidFill>
              </a:defRPr>
            </a:pPr>
            <a:r>
              <a:t>MOSAICrOWN H2020 Project </a:t>
            </a:r>
            <a:r>
              <a:rPr i="1" u="sng">
                <a:hlinkClick r:id="rId6" invalidUrl="" action="" tgtFrame="" tooltip="" history="1" highlightClick="0" endSnd="0"/>
              </a:rPr>
              <a:t>https://mosaicrown.eu/</a:t>
            </a:r>
            <a:r>
              <a:t> - model data processing as a legal KG</a:t>
            </a:r>
          </a:p>
          <a:p>
            <a:pPr marL="0" indent="0">
              <a:lnSpc>
                <a:spcPct val="95000"/>
              </a:lnSpc>
              <a:spcBef>
                <a:spcPts val="3200"/>
              </a:spcBef>
              <a:buSzTx/>
              <a:buNone/>
              <a:defRPr sz="3600">
                <a:solidFill>
                  <a:schemeClr val="accent2">
                    <a:lumOff val="-2588"/>
                  </a:schemeClr>
                </a:solidFill>
              </a:defRPr>
            </a:pPr>
            <a:r>
              <a:t>FAIRVASC H2020 Project </a:t>
            </a:r>
            <a:r>
              <a:rPr i="1" u="sng">
                <a:hlinkClick r:id="rId7" invalidUrl="" action="" tgtFrame="" tooltip="" history="1" highlightClick="0" endSnd="0"/>
              </a:rPr>
              <a:t>https://fairvasc.eu/</a:t>
            </a:r>
            <a:r>
              <a:t> - represent patient consent information/forms, and DPIAs</a:t>
            </a:r>
          </a:p>
          <a:p>
            <a:pPr marL="0" indent="0">
              <a:lnSpc>
                <a:spcPct val="95000"/>
              </a:lnSpc>
              <a:spcBef>
                <a:spcPts val="3200"/>
              </a:spcBef>
              <a:buSzTx/>
              <a:buNone/>
              <a:defRPr sz="3600">
                <a:solidFill>
                  <a:schemeClr val="accent2">
                    <a:lumOff val="-2588"/>
                  </a:schemeClr>
                </a:solidFill>
              </a:defRPr>
            </a:pPr>
            <a:r>
              <a:t>GDPR data transfer compliance framework </a:t>
            </a:r>
            <a:r>
              <a:rPr i="1" u="sng">
                <a:hlinkClick r:id="rId8" invalidUrl="" action="" tgtFrame="" tooltip="" history="1" highlightClick="0" endSnd="0"/>
              </a:rPr>
              <a:t>https://doi.org/10.3233/FAIA210332</a:t>
            </a:r>
            <a:r>
              <a:t> by D. Hickey &amp; R. Brennan </a:t>
            </a:r>
          </a:p>
          <a:p>
            <a:pPr marL="0" indent="0">
              <a:lnSpc>
                <a:spcPct val="95000"/>
              </a:lnSpc>
              <a:spcBef>
                <a:spcPts val="3200"/>
              </a:spcBef>
              <a:buSzTx/>
              <a:buNone/>
              <a:defRPr sz="3600">
                <a:solidFill>
                  <a:schemeClr val="accent2">
                    <a:lumOff val="-2588"/>
                  </a:schemeClr>
                </a:solidFill>
              </a:defRPr>
            </a:pPr>
          </a:p>
          <a:p>
            <a:pPr marL="0" indent="0">
              <a:lnSpc>
                <a:spcPct val="95000"/>
              </a:lnSpc>
              <a:spcBef>
                <a:spcPts val="3200"/>
              </a:spcBef>
              <a:buSzTx/>
              <a:buNone/>
              <a:defRPr sz="3600">
                <a:solidFill>
                  <a:schemeClr val="accent2">
                    <a:lumOff val="-2588"/>
                  </a:schemeClr>
                </a:solidFill>
              </a:defRPr>
            </a:pPr>
            <a:r>
              <a:t>&gt;&gt;&gt; for more, see </a:t>
            </a:r>
            <a:r>
              <a:rPr i="1" u="sng">
                <a:hlinkClick r:id="rId9" invalidUrl="" action="" tgtFrame="" tooltip="" history="1" highlightClick="0" endSnd="0"/>
              </a:rPr>
              <a:t>https://www.w3.org/community/dpvcg/wiki/Adoption_of_DPVCG</a:t>
            </a:r>
            <a:r>
              <a:t>  </a:t>
            </a:r>
          </a:p>
        </p:txBody>
      </p:sp>
      <p:sp>
        <p:nvSpPr>
          <p:cNvPr id="2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167;p28"/>
          <p:cNvSpPr txBox="1"/>
          <p:nvPr/>
        </p:nvSpPr>
        <p:spPr>
          <a:xfrm>
            <a:off x="771183" y="-441430"/>
            <a:ext cx="18311203" cy="5360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spAutoFit/>
          </a:bodyPr>
          <a:lstStyle/>
          <a:p>
            <a:pPr>
              <a:defRPr sz="84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Signatu</a:t>
            </a:r>
          </a:p>
          <a:p>
            <a:pPr>
              <a:defRPr sz="5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simplifies the process of being data protection compliant</a:t>
            </a:r>
            <a:br/>
            <a:r>
              <a:t>single specification feeds multiple outputs for any jurisdiction</a:t>
            </a:r>
          </a:p>
        </p:txBody>
      </p:sp>
      <p:grpSp>
        <p:nvGrpSpPr>
          <p:cNvPr id="221" name="Google Shape;168;p28"/>
          <p:cNvGrpSpPr/>
          <p:nvPr/>
        </p:nvGrpSpPr>
        <p:grpSpPr>
          <a:xfrm>
            <a:off x="18526563" y="3164106"/>
            <a:ext cx="2851651" cy="711502"/>
            <a:chOff x="0" y="0"/>
            <a:chExt cx="2851649" cy="711501"/>
          </a:xfrm>
        </p:grpSpPr>
        <p:pic>
          <p:nvPicPr>
            <p:cNvPr id="219" name="Google Shape;169;p28" descr="Google Shape;169;p2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flipH="1" rot="10800000">
              <a:off x="0" y="167433"/>
              <a:ext cx="544069" cy="5440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0" name="Google Shape;170;p28"/>
            <p:cNvSpPr/>
            <p:nvPr/>
          </p:nvSpPr>
          <p:spPr>
            <a:xfrm>
              <a:off x="518297" y="0"/>
              <a:ext cx="2333353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spAutoFit/>
            </a:bodyPr>
            <a:lstStyle>
              <a:lvl1pPr>
                <a:defRPr sz="3200">
                  <a:solidFill>
                    <a:srgbClr val="FFFFFF"/>
                  </a:solidFill>
                  <a:latin typeface="Monaco"/>
                  <a:ea typeface="Monaco"/>
                  <a:cs typeface="Monaco"/>
                  <a:sym typeface="Monaco"/>
                </a:defRPr>
              </a:lvl1pPr>
            </a:lstStyle>
            <a:p>
              <a:pPr/>
              <a:r>
                <a:t>Signatu.com </a:t>
              </a:r>
            </a:p>
          </p:txBody>
        </p:sp>
      </p:grpSp>
      <p:pic>
        <p:nvPicPr>
          <p:cNvPr id="222" name="Google Shape;171;p28" descr="Google Shape;171;p2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04624" y="1111026"/>
            <a:ext cx="12479377" cy="11811641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Google Shape;172;p28"/>
          <p:cNvSpPr txBox="1"/>
          <p:nvPr/>
        </p:nvSpPr>
        <p:spPr>
          <a:xfrm>
            <a:off x="456666" y="1321259"/>
            <a:ext cx="12479377" cy="33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>
            <a:lvl1pPr>
              <a:defRPr sz="4200">
                <a:solidFill>
                  <a:srgbClr val="0B3297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/>
            <a:r>
              <a:t>Signatu delivers INNOVATIVE Legal Compliance and Data Governance as SaaS or Managed Service:</a:t>
            </a:r>
          </a:p>
        </p:txBody>
      </p:sp>
      <p:sp>
        <p:nvSpPr>
          <p:cNvPr id="224" name="Google Shape;173;p28"/>
          <p:cNvSpPr txBox="1"/>
          <p:nvPr/>
        </p:nvSpPr>
        <p:spPr>
          <a:xfrm>
            <a:off x="272666" y="3720266"/>
            <a:ext cx="11632001" cy="874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/>
          <a:p>
            <a:pPr marL="636587" indent="-566737">
              <a:lnSpc>
                <a:spcPct val="150000"/>
              </a:lnSpc>
              <a:buClr>
                <a:srgbClr val="0B3297"/>
              </a:buClr>
              <a:buSzPts val="4200"/>
              <a:buFont typeface="Helvetica"/>
              <a:buChar char="●"/>
              <a:defRPr sz="4200">
                <a:solidFill>
                  <a:srgbClr val="0B3297"/>
                </a:solidFill>
              </a:defRPr>
            </a:pPr>
            <a:r>
              <a:t>Data model &amp; Knowledge Graph</a:t>
            </a:r>
          </a:p>
          <a:p>
            <a:pPr marL="636587" indent="-566737">
              <a:lnSpc>
                <a:spcPct val="150000"/>
              </a:lnSpc>
              <a:buClr>
                <a:srgbClr val="0B3297"/>
              </a:buClr>
              <a:buSzPts val="4200"/>
              <a:buFont typeface="Helvetica"/>
              <a:buChar char="●"/>
              <a:defRPr sz="4200">
                <a:solidFill>
                  <a:srgbClr val="0B3297"/>
                </a:solidFill>
              </a:defRPr>
            </a:pPr>
            <a:r>
              <a:t>Controlled Vocabularies for Use-Cases</a:t>
            </a:r>
          </a:p>
          <a:p>
            <a:pPr marL="636587" indent="-566737">
              <a:lnSpc>
                <a:spcPct val="150000"/>
              </a:lnSpc>
              <a:buClr>
                <a:srgbClr val="0B3297"/>
              </a:buClr>
              <a:buSzPts val="4200"/>
              <a:buFont typeface="Helvetica"/>
              <a:buChar char="●"/>
              <a:defRPr sz="4200">
                <a:solidFill>
                  <a:srgbClr val="0B3297"/>
                </a:solidFill>
              </a:defRPr>
            </a:pPr>
            <a:r>
              <a:t>Uniform and Reliable Application</a:t>
            </a:r>
          </a:p>
          <a:p>
            <a:pPr marL="636587" indent="-566737">
              <a:lnSpc>
                <a:spcPct val="150000"/>
              </a:lnSpc>
              <a:buClr>
                <a:srgbClr val="0B3297"/>
              </a:buClr>
              <a:buSzPts val="4200"/>
              <a:buFont typeface="Helvetica"/>
              <a:buChar char="●"/>
              <a:defRPr sz="4200">
                <a:solidFill>
                  <a:srgbClr val="0B3297"/>
                </a:solidFill>
              </a:defRPr>
            </a:pPr>
            <a:r>
              <a:t>Automation for Documentation</a:t>
            </a:r>
          </a:p>
          <a:p>
            <a:pPr marL="636587" indent="-566737">
              <a:lnSpc>
                <a:spcPct val="150000"/>
              </a:lnSpc>
              <a:buClr>
                <a:srgbClr val="0B3297"/>
              </a:buClr>
              <a:buSzPts val="4200"/>
              <a:buFont typeface="Helvetica"/>
              <a:buChar char="●"/>
              <a:defRPr sz="4200">
                <a:solidFill>
                  <a:srgbClr val="0B3297"/>
                </a:solidFill>
              </a:defRPr>
            </a:pPr>
            <a:r>
              <a:t>Data/Compliance is Machine-readable</a:t>
            </a:r>
          </a:p>
          <a:p>
            <a:pPr marL="636587" indent="-566737">
              <a:lnSpc>
                <a:spcPct val="150000"/>
              </a:lnSpc>
              <a:buClr>
                <a:srgbClr val="0B3297"/>
              </a:buClr>
              <a:buSzPts val="4200"/>
              <a:buFont typeface="Helvetica"/>
              <a:buChar char="●"/>
              <a:defRPr sz="4200">
                <a:solidFill>
                  <a:srgbClr val="0B3297"/>
                </a:solidFill>
              </a:defRPr>
            </a:pPr>
            <a:r>
              <a:t>Data/Compliance is Interoperable</a:t>
            </a:r>
          </a:p>
          <a:p>
            <a:pPr marL="636587" indent="-566737">
              <a:lnSpc>
                <a:spcPct val="150000"/>
              </a:lnSpc>
              <a:buClr>
                <a:srgbClr val="0B3297"/>
              </a:buClr>
              <a:buSzPts val="4200"/>
              <a:buFont typeface="Helvetica"/>
              <a:buChar char="●"/>
              <a:defRPr sz="4200">
                <a:solidFill>
                  <a:srgbClr val="0B3297"/>
                </a:solidFill>
              </a:defRPr>
            </a:pPr>
            <a:r>
              <a:t>Data/Compliance can be Queried</a:t>
            </a:r>
          </a:p>
          <a:p>
            <a:pPr marL="636587" indent="-566737">
              <a:lnSpc>
                <a:spcPct val="150000"/>
              </a:lnSpc>
              <a:buClr>
                <a:srgbClr val="0B3297"/>
              </a:buClr>
              <a:buSzPts val="4200"/>
              <a:buFont typeface="Helvetica"/>
              <a:buChar char="●"/>
              <a:defRPr sz="4200">
                <a:solidFill>
                  <a:srgbClr val="0B3297"/>
                </a:solidFill>
              </a:defRPr>
            </a:pPr>
            <a:r>
              <a:t>Custom Views as Required</a:t>
            </a:r>
          </a:p>
          <a:p>
            <a:pPr marL="636587" indent="-566737">
              <a:lnSpc>
                <a:spcPct val="150000"/>
              </a:lnSpc>
              <a:buClr>
                <a:srgbClr val="0B3297"/>
              </a:buClr>
              <a:buSzPts val="4200"/>
              <a:buFont typeface="Helvetica"/>
              <a:buChar char="●"/>
              <a:defRPr sz="4200">
                <a:solidFill>
                  <a:srgbClr val="0B3297"/>
                </a:solidFill>
              </a:defRPr>
            </a:pPr>
            <a:r>
              <a:t>Going beyond data lakes/warehouses/silos</a:t>
            </a:r>
          </a:p>
        </p:txBody>
      </p:sp>
      <p:sp>
        <p:nvSpPr>
          <p:cNvPr id="225" name="Google Shape;174;p28"/>
          <p:cNvSpPr txBox="1"/>
          <p:nvPr/>
        </p:nvSpPr>
        <p:spPr>
          <a:xfrm>
            <a:off x="16279600" y="8513933"/>
            <a:ext cx="3867201" cy="91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>
            <a:lvl1pPr algn="ctr">
              <a:defRPr sz="2800" u="sng">
                <a:solidFill>
                  <a:srgbClr val="FFFFFF"/>
                </a:solidFill>
              </a:defRPr>
            </a:lvl1pPr>
          </a:lstStyle>
          <a:p>
            <a:pPr/>
            <a:r>
              <a:t>https://signatu.com/</a:t>
            </a:r>
          </a:p>
        </p:txBody>
      </p:sp>
      <p:sp>
        <p:nvSpPr>
          <p:cNvPr id="226" name="Google Shape;175;p28"/>
          <p:cNvSpPr txBox="1"/>
          <p:nvPr>
            <p:ph type="title"/>
          </p:nvPr>
        </p:nvSpPr>
        <p:spPr>
          <a:xfrm>
            <a:off x="272666" y="116533"/>
            <a:ext cx="15792801" cy="1527201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</a:lstStyle>
          <a:p>
            <a:pPr/>
            <a:r>
              <a:t>Signatu AS - A SaaS Platform for GDPR</a:t>
            </a:r>
          </a:p>
        </p:txBody>
      </p:sp>
      <p:sp>
        <p:nvSpPr>
          <p:cNvPr id="227" name="Google Shape;174;p28"/>
          <p:cNvSpPr txBox="1"/>
          <p:nvPr/>
        </p:nvSpPr>
        <p:spPr>
          <a:xfrm>
            <a:off x="15674902" y="348466"/>
            <a:ext cx="5547556" cy="10337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>
            <a:lvl1pPr>
              <a:defRPr>
                <a:solidFill>
                  <a:srgbClr val="0433FF"/>
                </a:solidFill>
              </a:defRPr>
            </a:lvl1pPr>
          </a:lstStyle>
          <a:p>
            <a:pPr/>
            <a:r>
              <a:t>https://signatu.com/</a:t>
            </a:r>
          </a:p>
        </p:txBody>
      </p:sp>
      <p:sp>
        <p:nvSpPr>
          <p:cNvPr id="2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180;p29"/>
          <p:cNvSpPr txBox="1"/>
          <p:nvPr>
            <p:ph type="body" sz="half" idx="1"/>
          </p:nvPr>
        </p:nvSpPr>
        <p:spPr>
          <a:xfrm>
            <a:off x="627999" y="1616666"/>
            <a:ext cx="10119202" cy="10435738"/>
          </a:xfrm>
          <a:prstGeom prst="rect">
            <a:avLst/>
          </a:prstGeom>
        </p:spPr>
        <p:txBody>
          <a:bodyPr/>
          <a:lstStyle/>
          <a:p>
            <a:pPr marL="0" indent="0" defTabSz="2072640">
              <a:lnSpc>
                <a:spcPct val="98000"/>
              </a:lnSpc>
              <a:buSzTx/>
              <a:buNone/>
              <a:defRPr sz="3060">
                <a:solidFill>
                  <a:srgbClr val="000000"/>
                </a:solidFill>
              </a:defRPr>
            </a:pPr>
            <a:r>
              <a:t>Transparency, Privacy &amp; Security for European Citizens</a:t>
            </a:r>
          </a:p>
          <a:p>
            <a:pPr marL="0" indent="0" defTabSz="2072640">
              <a:lnSpc>
                <a:spcPct val="98000"/>
              </a:lnSpc>
              <a:buSzTx/>
              <a:buNone/>
              <a:defRPr sz="3060"/>
            </a:pPr>
            <a:endParaRPr>
              <a:solidFill>
                <a:srgbClr val="000000"/>
              </a:solidFill>
            </a:endParaRPr>
          </a:p>
          <a:p>
            <a:pPr marL="0" indent="0" defTabSz="2072640">
              <a:lnSpc>
                <a:spcPct val="98000"/>
              </a:lnSpc>
              <a:buSzTx/>
              <a:buNone/>
              <a:defRPr sz="3060"/>
            </a:pPr>
            <a:endParaRPr>
              <a:solidFill>
                <a:srgbClr val="000000"/>
              </a:solidFill>
            </a:endParaRPr>
          </a:p>
          <a:p>
            <a:pPr marL="0" indent="0" defTabSz="2072640">
              <a:lnSpc>
                <a:spcPct val="98000"/>
              </a:lnSpc>
              <a:buSzTx/>
              <a:buNone/>
              <a:defRPr sz="3060"/>
            </a:pPr>
            <a:endParaRPr>
              <a:solidFill>
                <a:srgbClr val="000000"/>
              </a:solidFill>
            </a:endParaRPr>
          </a:p>
          <a:p>
            <a:pPr marL="0" indent="0" defTabSz="2072640">
              <a:lnSpc>
                <a:spcPct val="98000"/>
              </a:lnSpc>
              <a:buSzTx/>
              <a:buNone/>
              <a:defRPr sz="3060"/>
            </a:pPr>
            <a:endParaRPr>
              <a:solidFill>
                <a:srgbClr val="000000"/>
              </a:solidFill>
            </a:endParaRPr>
          </a:p>
          <a:p>
            <a:pPr marL="0" indent="0" defTabSz="2072640">
              <a:lnSpc>
                <a:spcPct val="98000"/>
              </a:lnSpc>
              <a:spcBef>
                <a:spcPts val="3100"/>
              </a:spcBef>
              <a:buSzTx/>
              <a:buNone/>
              <a:defRPr sz="3060">
                <a:solidFill>
                  <a:srgbClr val="000000"/>
                </a:solidFill>
              </a:defRPr>
            </a:pPr>
            <a:r>
              <a:t>Uses DPV for creating a </a:t>
            </a:r>
            <a:r>
              <a:rPr i="1"/>
              <a:t>semantic policy language</a:t>
            </a:r>
            <a:r>
              <a:t> that uniformly represents: Privacy policies, data subjects’ consent, data protection regulations</a:t>
            </a:r>
          </a:p>
          <a:p>
            <a:pPr marL="0" indent="0" defTabSz="2072640">
              <a:lnSpc>
                <a:spcPct val="98000"/>
              </a:lnSpc>
              <a:spcBef>
                <a:spcPts val="2400"/>
              </a:spcBef>
              <a:buSzTx/>
              <a:buNone/>
              <a:defRPr b="1" i="1" sz="3060">
                <a:solidFill>
                  <a:srgbClr val="274E13"/>
                </a:solidFill>
              </a:defRPr>
            </a:pPr>
            <a:r>
              <a:t>Machine understandable </a:t>
            </a:r>
            <a:r>
              <a:rPr i="0"/>
              <a:t>+ </a:t>
            </a:r>
            <a:r>
              <a:t>automated compliance checking</a:t>
            </a:r>
            <a:r>
              <a:rPr i="0"/>
              <a:t> using an OWL2 profile</a:t>
            </a:r>
            <a:r>
              <a:rPr b="0" i="0">
                <a:solidFill>
                  <a:srgbClr val="000000"/>
                </a:solidFill>
              </a:rPr>
              <a:t> that uses formal semantics to provide provably correct compliance (</a:t>
            </a:r>
            <a:r>
              <a:rPr b="0">
                <a:solidFill>
                  <a:srgbClr val="000000"/>
                </a:solidFill>
              </a:rPr>
              <a:t>no false positives nor negatives</a:t>
            </a:r>
            <a:r>
              <a:rPr b="0" i="0">
                <a:solidFill>
                  <a:srgbClr val="000000"/>
                </a:solidFill>
              </a:rPr>
              <a:t>)</a:t>
            </a:r>
            <a:endParaRPr>
              <a:solidFill>
                <a:srgbClr val="000000"/>
              </a:solidFill>
            </a:endParaRPr>
          </a:p>
          <a:p>
            <a:pPr marL="0" indent="0" defTabSz="2072640">
              <a:lnSpc>
                <a:spcPct val="98000"/>
              </a:lnSpc>
              <a:spcBef>
                <a:spcPts val="2400"/>
              </a:spcBef>
              <a:buSzTx/>
              <a:buNone/>
              <a:defRPr b="1" sz="3060">
                <a:solidFill>
                  <a:srgbClr val="274E13"/>
                </a:solidFill>
              </a:defRPr>
            </a:pPr>
            <a:r>
              <a:t>Real time compliance checking: </a:t>
            </a:r>
            <a:r>
              <a:rPr i="1"/>
              <a:t>~200 μsec/check</a:t>
            </a:r>
          </a:p>
          <a:p>
            <a:pPr marL="0" indent="0" defTabSz="2072640">
              <a:lnSpc>
                <a:spcPct val="98000"/>
              </a:lnSpc>
              <a:spcBef>
                <a:spcPts val="2400"/>
              </a:spcBef>
              <a:buSzTx/>
              <a:buNone/>
              <a:defRPr sz="3060">
                <a:solidFill>
                  <a:srgbClr val="000000"/>
                </a:solidFill>
              </a:defRPr>
            </a:pPr>
            <a:r>
              <a:t>Usability: The employees of TRAPEZE’s industrial partners can write their privacy policies</a:t>
            </a:r>
          </a:p>
          <a:p>
            <a:pPr marL="0" indent="0" defTabSz="2072640">
              <a:lnSpc>
                <a:spcPct val="98000"/>
              </a:lnSpc>
              <a:spcBef>
                <a:spcPts val="2400"/>
              </a:spcBef>
              <a:buSzTx/>
              <a:buNone/>
              <a:defRPr sz="3060">
                <a:solidFill>
                  <a:srgbClr val="000000"/>
                </a:solidFill>
              </a:defRPr>
            </a:pPr>
            <a:r>
              <a:t>Facilitating adoption: JSON serialisation available (equivalent to OWL2 version)</a:t>
            </a:r>
          </a:p>
        </p:txBody>
      </p:sp>
      <p:sp>
        <p:nvSpPr>
          <p:cNvPr id="231" name="Google Shape;181;p29"/>
          <p:cNvSpPr txBox="1"/>
          <p:nvPr>
            <p:ph type="title"/>
          </p:nvPr>
        </p:nvSpPr>
        <p:spPr>
          <a:xfrm>
            <a:off x="501732" y="232999"/>
            <a:ext cx="22721602" cy="1527201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</a:lstStyle>
          <a:p>
            <a:pPr/>
            <a:r>
              <a:t>TRAPEZE H2020 Project</a:t>
            </a:r>
          </a:p>
        </p:txBody>
      </p:sp>
      <p:pic>
        <p:nvPicPr>
          <p:cNvPr id="232" name="Google Shape;182;p29" descr="Google Shape;182;p2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4900" y="2519533"/>
            <a:ext cx="10291800" cy="1965163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Google Shape;183;p29"/>
          <p:cNvSpPr txBox="1"/>
          <p:nvPr/>
        </p:nvSpPr>
        <p:spPr>
          <a:xfrm>
            <a:off x="13419666" y="12063200"/>
            <a:ext cx="7664001" cy="9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>
            <a:lvl1pPr algn="ctr">
              <a:lnSpc>
                <a:spcPct val="115000"/>
              </a:lnSpc>
              <a:spcBef>
                <a:spcPts val="3200"/>
              </a:spcBef>
              <a:defRPr sz="32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pPr/>
            <a:r>
              <a:t>TRAPEZE Architecture Overview</a:t>
            </a:r>
          </a:p>
        </p:txBody>
      </p:sp>
      <p:pic>
        <p:nvPicPr>
          <p:cNvPr id="234" name="Google Shape;184;p29" descr="Google Shape;184;p2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50400" y="1652831"/>
            <a:ext cx="12602599" cy="10410338"/>
          </a:xfrm>
          <a:prstGeom prst="rect">
            <a:avLst/>
          </a:prstGeom>
          <a:ln w="25400">
            <a:solidFill>
              <a:schemeClr val="accent2">
                <a:lumOff val="21764"/>
              </a:schemeClr>
            </a:solidFill>
            <a:prstDash val="dash"/>
          </a:ln>
        </p:spPr>
      </p:pic>
      <p:sp>
        <p:nvSpPr>
          <p:cNvPr id="235" name="Google Shape;185;p29"/>
          <p:cNvSpPr txBox="1"/>
          <p:nvPr/>
        </p:nvSpPr>
        <p:spPr>
          <a:xfrm>
            <a:off x="10773533" y="462999"/>
            <a:ext cx="8000001" cy="103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pPr/>
            <a:r>
              <a:t>https://trapeze-project.eu/</a:t>
            </a:r>
          </a:p>
        </p:txBody>
      </p:sp>
      <p:sp>
        <p:nvSpPr>
          <p:cNvPr id="2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190;p30" descr="Google Shape;190;p30"/>
          <p:cNvPicPr>
            <a:picLocks noChangeAspect="1"/>
          </p:cNvPicPr>
          <p:nvPr/>
        </p:nvPicPr>
        <p:blipFill>
          <a:blip r:embed="rId2">
            <a:extLst/>
          </a:blip>
          <a:srcRect l="3091" t="0" r="9815" b="2808"/>
          <a:stretch>
            <a:fillRect/>
          </a:stretch>
        </p:blipFill>
        <p:spPr>
          <a:xfrm>
            <a:off x="11548399" y="931466"/>
            <a:ext cx="12696863" cy="7721753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Google Shape;191;p30"/>
          <p:cNvSpPr txBox="1"/>
          <p:nvPr>
            <p:ph type="body" sz="quarter" idx="1"/>
          </p:nvPr>
        </p:nvSpPr>
        <p:spPr>
          <a:xfrm>
            <a:off x="831199" y="3073266"/>
            <a:ext cx="12027201" cy="24640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SzTx/>
              <a:buNone/>
            </a:pPr>
            <a:endParaRPr sz="3200">
              <a:solidFill>
                <a:srgbClr val="686866"/>
              </a:solidFill>
            </a:endParaRPr>
          </a:p>
          <a:p>
            <a:pPr marL="0" indent="0">
              <a:lnSpc>
                <a:spcPct val="100000"/>
              </a:lnSpc>
              <a:buSzTx/>
              <a:buNone/>
              <a:defRPr sz="3200">
                <a:solidFill>
                  <a:srgbClr val="686866"/>
                </a:solidFill>
              </a:defRPr>
            </a:pPr>
            <a:r>
              <a:t>Ontology for GDPR-compliant sensor data sharing in the smart cities and insurance domains that models both </a:t>
            </a:r>
            <a:r>
              <a:rPr b="1" i="1"/>
              <a:t>consent </a:t>
            </a:r>
            <a:r>
              <a:t>and</a:t>
            </a:r>
            <a:r>
              <a:rPr b="1" i="1"/>
              <a:t> contracts </a:t>
            </a:r>
            <a:r>
              <a:t>as GDPR legal basis for data processing.</a:t>
            </a:r>
          </a:p>
        </p:txBody>
      </p:sp>
      <p:sp>
        <p:nvSpPr>
          <p:cNvPr id="240" name="Google Shape;192;p30"/>
          <p:cNvSpPr txBox="1"/>
          <p:nvPr>
            <p:ph type="title"/>
          </p:nvPr>
        </p:nvSpPr>
        <p:spPr>
          <a:xfrm>
            <a:off x="831199" y="352666"/>
            <a:ext cx="22721602" cy="1527201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</a:lstStyle>
          <a:p>
            <a:pPr/>
            <a:r>
              <a:t>smashHit  H2020 project</a:t>
            </a:r>
          </a:p>
        </p:txBody>
      </p:sp>
      <p:pic>
        <p:nvPicPr>
          <p:cNvPr id="241" name="Google Shape;193;p30" descr="Google Shape;193;p30"/>
          <p:cNvPicPr>
            <a:picLocks noChangeAspect="1"/>
          </p:cNvPicPr>
          <p:nvPr/>
        </p:nvPicPr>
        <p:blipFill>
          <a:blip r:embed="rId3">
            <a:extLst/>
          </a:blip>
          <a:srcRect l="0" t="0" r="9981" b="0"/>
          <a:stretch>
            <a:fillRect/>
          </a:stretch>
        </p:blipFill>
        <p:spPr>
          <a:xfrm>
            <a:off x="468996" y="5403933"/>
            <a:ext cx="10837408" cy="721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Google Shape;194;p30" descr="Google Shape;194;p30"/>
          <p:cNvPicPr>
            <a:picLocks noChangeAspect="1"/>
          </p:cNvPicPr>
          <p:nvPr/>
        </p:nvPicPr>
        <p:blipFill>
          <a:blip r:embed="rId4">
            <a:extLst/>
          </a:blip>
          <a:srcRect l="0" t="69728" r="0" b="0"/>
          <a:stretch>
            <a:fillRect/>
          </a:stretch>
        </p:blipFill>
        <p:spPr>
          <a:xfrm>
            <a:off x="351399" y="1598599"/>
            <a:ext cx="11196998" cy="1908865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Google Shape;195;p30"/>
          <p:cNvSpPr txBox="1"/>
          <p:nvPr/>
        </p:nvSpPr>
        <p:spPr>
          <a:xfrm>
            <a:off x="12114834" y="8873666"/>
            <a:ext cx="11564002" cy="290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/>
          <a:p>
            <a:pPr>
              <a:defRPr sz="3200">
                <a:solidFill>
                  <a:srgbClr val="686866"/>
                </a:solidFill>
              </a:defRPr>
            </a:pPr>
            <a:r>
              <a:t>Reuses concepts from</a:t>
            </a:r>
            <a:r>
              <a:rPr i="1"/>
              <a:t> Data Privacy Vocabulary (DPV) </a:t>
            </a:r>
            <a:r>
              <a:t>to model personal data, purposes, consent, etc.</a:t>
            </a:r>
            <a:endParaRPr>
              <a:solidFill>
                <a:schemeClr val="accent2">
                  <a:lumOff val="21764"/>
                </a:schemeClr>
              </a:solidFill>
            </a:endParaRPr>
          </a:p>
          <a:p>
            <a:pPr/>
            <a:endParaRPr sz="3200">
              <a:solidFill>
                <a:srgbClr val="686866"/>
              </a:solidFill>
            </a:endParaRPr>
          </a:p>
          <a:p>
            <a:pPr>
              <a:defRPr sz="3200">
                <a:solidFill>
                  <a:srgbClr val="686866"/>
                </a:solidFill>
              </a:defRPr>
            </a:pPr>
            <a:r>
              <a:t>smashHitCore is available at</a:t>
            </a:r>
          </a:p>
          <a:p>
            <a:pPr>
              <a:defRPr sz="3200" u="sng">
                <a:solidFill>
                  <a:srgbClr val="686866"/>
                </a:solidFill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5" invalidUrl="" action="" tgtFrame="" tooltip="" history="1" highlightClick="0" endSnd="0"/>
              </a:rPr>
              <a:t>https://gitlab.atb-bremen.de/smashhit/seman</a:t>
            </a: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5" invalidUrl="" action="" tgtFrame="" tooltip="" history="1" highlightClick="0" endSnd="0"/>
              </a:rPr>
              <a:t>t</a:t>
            </a: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5" invalidUrl="" action="" tgtFrame="" tooltip="" history="1" highlightClick="0" endSnd="0"/>
              </a:rPr>
              <a:t>ic-model</a:t>
            </a:r>
            <a:r>
              <a:rPr u="none"/>
              <a:t> </a:t>
            </a:r>
          </a:p>
        </p:txBody>
      </p:sp>
      <p:sp>
        <p:nvSpPr>
          <p:cNvPr id="244" name="Google Shape;196;p30"/>
          <p:cNvSpPr txBox="1"/>
          <p:nvPr/>
        </p:nvSpPr>
        <p:spPr>
          <a:xfrm>
            <a:off x="10588132" y="582666"/>
            <a:ext cx="8000001" cy="103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/>
          <a:p>
            <a:pPr>
              <a:defRPr u="sng">
                <a:solidFill>
                  <a:srgbClr val="0000FF"/>
                </a:solidFill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6" invalidUrl="" action="" tgtFrame="" tooltip="" history="1" highlightClick="0" endSnd="0"/>
              </a:rPr>
              <a:t>https://smashhit.eu/</a:t>
            </a:r>
            <a:r>
              <a:rPr u="none"/>
              <a:t> </a:t>
            </a:r>
          </a:p>
        </p:txBody>
      </p:sp>
      <p:sp>
        <p:nvSpPr>
          <p:cNvPr id="2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AFA"/>
            </a:gs>
            <a:gs pos="100000">
              <a:srgbClr val="FFFAF0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01;p31" descr="Google Shape;201;p3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5484" y="301133"/>
            <a:ext cx="3142068" cy="3154467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Google Shape;204;p31"/>
          <p:cNvSpPr txBox="1"/>
          <p:nvPr/>
        </p:nvSpPr>
        <p:spPr>
          <a:xfrm>
            <a:off x="15643842" y="7428367"/>
            <a:ext cx="8000001" cy="2189401"/>
          </a:xfrm>
          <a:prstGeom prst="rect">
            <a:avLst/>
          </a:prstGeom>
          <a:gradFill>
            <a:gsLst>
              <a:gs pos="0">
                <a:schemeClr val="accent4">
                  <a:hueOff val="-473915"/>
                  <a:lumOff val="24720"/>
                </a:schemeClr>
              </a:gs>
              <a:gs pos="35000">
                <a:srgbClr val="FFE4D1"/>
              </a:gs>
              <a:gs pos="100000">
                <a:schemeClr val="accent4">
                  <a:hueOff val="-591707"/>
                  <a:lumOff val="34068"/>
                </a:schemeClr>
              </a:gs>
            </a:gsLst>
            <a:lin ang="16200000"/>
          </a:gradFill>
          <a:ln w="635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/>
          <a:p>
            <a:pPr/>
            <a:r>
              <a:t>Demonstrated usefulness for important use-cases, e.g. ROPA, consent, compliance checking</a:t>
            </a:r>
          </a:p>
        </p:txBody>
      </p:sp>
      <p:sp>
        <p:nvSpPr>
          <p:cNvPr id="249" name="Google Shape;205;p31"/>
          <p:cNvSpPr txBox="1"/>
          <p:nvPr/>
        </p:nvSpPr>
        <p:spPr>
          <a:xfrm>
            <a:off x="15853157" y="3852140"/>
            <a:ext cx="8000001" cy="2735501"/>
          </a:xfrm>
          <a:prstGeom prst="rect">
            <a:avLst/>
          </a:prstGeom>
          <a:gradFill>
            <a:gsLst>
              <a:gs pos="0">
                <a:schemeClr val="accent6">
                  <a:hueOff val="140423"/>
                  <a:lumOff val="24550"/>
                </a:schemeClr>
              </a:gs>
              <a:gs pos="35000">
                <a:srgbClr val="F9FFD1"/>
              </a:gs>
              <a:gs pos="100000">
                <a:schemeClr val="accent6">
                  <a:hueOff val="192704"/>
                  <a:lumOff val="33878"/>
                </a:schemeClr>
              </a:gs>
            </a:gsLst>
            <a:lin ang="16200000"/>
          </a:gradFill>
          <a:ln w="635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/>
          <a:p>
            <a:pPr/>
            <a:r>
              <a:t>DPV's taxonomies provide semantic interoperability, which enables new, innovative, smart, and automated solutions</a:t>
            </a:r>
          </a:p>
        </p:txBody>
      </p:sp>
      <p:sp>
        <p:nvSpPr>
          <p:cNvPr id="250" name="Google Shape;207;p31"/>
          <p:cNvSpPr txBox="1"/>
          <p:nvPr/>
        </p:nvSpPr>
        <p:spPr>
          <a:xfrm>
            <a:off x="13433057" y="10428861"/>
            <a:ext cx="8000001" cy="1643301"/>
          </a:xfrm>
          <a:prstGeom prst="rect">
            <a:avLst/>
          </a:prstGeom>
          <a:gradFill>
            <a:gsLst>
              <a:gs pos="0">
                <a:schemeClr val="accent1">
                  <a:hueOff val="457811"/>
                  <a:satOff val="11000"/>
                  <a:lumOff val="25474"/>
                </a:schemeClr>
              </a:gs>
              <a:gs pos="35000">
                <a:srgbClr val="CDD9FF"/>
              </a:gs>
              <a:gs pos="100000">
                <a:schemeClr val="accent1">
                  <a:hueOff val="542112"/>
                  <a:satOff val="11000"/>
                  <a:lumOff val="35528"/>
                </a:schemeClr>
              </a:gs>
            </a:gsLst>
            <a:lin ang="16200000"/>
          </a:gradFill>
          <a:ln w="635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/>
          <a:p>
            <a:pPr/>
            <a:r>
              <a:t>We're looking to the future! DGA / ePR / AI-Act / Data Spaces</a:t>
            </a:r>
          </a:p>
        </p:txBody>
      </p:sp>
      <p:sp>
        <p:nvSpPr>
          <p:cNvPr id="251" name="Google Shape;206;p31"/>
          <p:cNvSpPr txBox="1"/>
          <p:nvPr/>
        </p:nvSpPr>
        <p:spPr>
          <a:xfrm>
            <a:off x="11308660" y="449233"/>
            <a:ext cx="11359201" cy="2735501"/>
          </a:xfrm>
          <a:prstGeom prst="rect">
            <a:avLst/>
          </a:prstGeom>
          <a:gradFill>
            <a:gsLst>
              <a:gs pos="0">
                <a:schemeClr val="accent5">
                  <a:hueOff val="321316"/>
                  <a:satOff val="-15343"/>
                  <a:lumOff val="46176"/>
                </a:schemeClr>
              </a:gs>
              <a:gs pos="35000">
                <a:srgbClr val="BAECF8"/>
              </a:gs>
              <a:gs pos="100000">
                <a:schemeClr val="accent5">
                  <a:hueOff val="360152"/>
                  <a:satOff val="-11196"/>
                  <a:lumOff val="61575"/>
                </a:schemeClr>
              </a:gs>
            </a:gsLst>
            <a:lin ang="16200000"/>
          </a:gradFill>
          <a:ln w="635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/>
          <a:p>
            <a:pPr/>
            <a:r>
              <a:t>The Data Privacy Vocabulary (DPV) reflects ~5 years of efforts in creating an open resource providing concepts related to personal data processing, privacy, data protection, and GDPR</a:t>
            </a:r>
          </a:p>
        </p:txBody>
      </p:sp>
      <p:sp>
        <p:nvSpPr>
          <p:cNvPr id="2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53" name="dpv-core.png" descr="dpv-cor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9646" y="3050586"/>
            <a:ext cx="15003578" cy="872870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673100" dist="3302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60;p14"/>
          <p:cNvSpPr txBox="1"/>
          <p:nvPr>
            <p:ph type="title"/>
          </p:nvPr>
        </p:nvSpPr>
        <p:spPr>
          <a:xfrm>
            <a:off x="831199" y="1186733"/>
            <a:ext cx="22721602" cy="1527201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</a:lstStyle>
          <a:p>
            <a:pPr/>
            <a:r>
              <a:t>From Compliance Information to Compliance Automation</a:t>
            </a:r>
          </a:p>
        </p:txBody>
      </p:sp>
      <p:sp>
        <p:nvSpPr>
          <p:cNvPr id="123" name="Google Shape;61;p14"/>
          <p:cNvSpPr txBox="1"/>
          <p:nvPr>
            <p:ph type="body" sz="half" idx="1"/>
          </p:nvPr>
        </p:nvSpPr>
        <p:spPr>
          <a:xfrm>
            <a:off x="831199" y="3073266"/>
            <a:ext cx="12381601" cy="9110401"/>
          </a:xfrm>
          <a:prstGeom prst="rect">
            <a:avLst/>
          </a:prstGeom>
        </p:spPr>
        <p:txBody>
          <a:bodyPr/>
          <a:lstStyle/>
          <a:p>
            <a:pPr marL="0" indent="0" defTabSz="2414016">
              <a:buSzTx/>
              <a:buNone/>
              <a:defRPr b="1" sz="2574">
                <a:solidFill>
                  <a:srgbClr val="000000"/>
                </a:solidFill>
              </a:defRPr>
            </a:pPr>
            <a:r>
              <a:t>GDPR Requirement</a:t>
            </a:r>
            <a:r>
              <a:rPr b="0"/>
              <a:t> := Maintain Information</a:t>
            </a:r>
          </a:p>
          <a:p>
            <a:pPr marL="0" indent="0" defTabSz="2414016">
              <a:spcBef>
                <a:spcPts val="3100"/>
              </a:spcBef>
              <a:buSzTx/>
              <a:buNone/>
              <a:defRPr b="1" sz="2574">
                <a:solidFill>
                  <a:srgbClr val="000000"/>
                </a:solidFill>
              </a:defRPr>
            </a:pPr>
            <a:r>
              <a:t>Actors</a:t>
            </a:r>
            <a:r>
              <a:rPr b="0"/>
              <a:t> := Departments, Authorities, Data Subject, Processor, Controller</a:t>
            </a:r>
          </a:p>
          <a:p>
            <a:pPr marL="0" indent="0" defTabSz="2414016">
              <a:spcBef>
                <a:spcPts val="3100"/>
              </a:spcBef>
              <a:buSzTx/>
              <a:buNone/>
              <a:defRPr b="1" sz="2574">
                <a:solidFill>
                  <a:srgbClr val="000000"/>
                </a:solidFill>
              </a:defRPr>
            </a:pPr>
            <a:r>
              <a:t>Information</a:t>
            </a:r>
            <a:r>
              <a:rPr b="0"/>
              <a:t> := Personal Data, Purpose of processing, Implementation details, Storage, Recipients, Technical or Organisational Measures to protect data</a:t>
            </a:r>
          </a:p>
          <a:p>
            <a:pPr marL="0" indent="0" defTabSz="2414016">
              <a:spcBef>
                <a:spcPts val="3100"/>
              </a:spcBef>
              <a:buSzTx/>
              <a:buNone/>
              <a:defRPr b="1" i="1" sz="2574">
                <a:solidFill>
                  <a:srgbClr val="660000"/>
                </a:solidFill>
              </a:defRPr>
            </a:pPr>
            <a:r>
              <a:t>1) automation possible only if information is machine-readable</a:t>
            </a:r>
          </a:p>
          <a:p>
            <a:pPr marL="0" indent="0" defTabSz="2414016">
              <a:spcBef>
                <a:spcPts val="3100"/>
              </a:spcBef>
              <a:buSzTx/>
              <a:buNone/>
              <a:defRPr b="1" sz="2574">
                <a:solidFill>
                  <a:srgbClr val="000000"/>
                </a:solidFill>
              </a:defRPr>
            </a:pPr>
            <a:r>
              <a:t>Tasks</a:t>
            </a:r>
            <a:r>
              <a:rPr b="0"/>
              <a:t> := Ensure correctness of information, Evaluate compliance</a:t>
            </a:r>
            <a:endParaRPr b="0"/>
          </a:p>
          <a:p>
            <a:pPr marL="0" indent="0" defTabSz="2414016">
              <a:spcBef>
                <a:spcPts val="3100"/>
              </a:spcBef>
              <a:buSzTx/>
              <a:buNone/>
              <a:defRPr b="1" i="1" sz="2574">
                <a:solidFill>
                  <a:srgbClr val="660000"/>
                </a:solidFill>
              </a:defRPr>
            </a:pPr>
            <a:r>
              <a:t>2) solutions can be shared only if information is interoperable</a:t>
            </a:r>
            <a:endParaRPr>
              <a:solidFill>
                <a:srgbClr val="000000"/>
              </a:solidFill>
            </a:endParaRPr>
          </a:p>
          <a:p>
            <a:pPr marL="0" indent="0" defTabSz="2414016">
              <a:spcBef>
                <a:spcPts val="3100"/>
              </a:spcBef>
              <a:buSzTx/>
              <a:buNone/>
              <a:defRPr b="1" sz="2574">
                <a:solidFill>
                  <a:srgbClr val="000000"/>
                </a:solidFill>
              </a:defRPr>
            </a:pPr>
            <a:r>
              <a:t>Outputs</a:t>
            </a:r>
            <a:r>
              <a:rPr b="0"/>
              <a:t> := Internal Reports, Register of Processing Activities (ROPA), </a:t>
            </a:r>
            <a:br>
              <a:rPr b="0"/>
            </a:br>
            <a:r>
              <a:rPr b="0"/>
              <a:t>Privacy Notices, Controller-Processor Communications</a:t>
            </a:r>
            <a:endParaRPr b="0"/>
          </a:p>
          <a:p>
            <a:pPr marL="0" indent="0" defTabSz="2414016">
              <a:spcBef>
                <a:spcPts val="3100"/>
              </a:spcBef>
              <a:buSzTx/>
              <a:buNone/>
              <a:defRPr b="1" i="1" sz="2574">
                <a:solidFill>
                  <a:srgbClr val="660000"/>
                </a:solidFill>
              </a:defRPr>
            </a:pPr>
            <a:r>
              <a:t>3) solutions need to be consistent for uniform compliance</a:t>
            </a:r>
            <a:endParaRPr>
              <a:solidFill>
                <a:srgbClr val="000000"/>
              </a:solidFill>
            </a:endParaRPr>
          </a:p>
          <a:p>
            <a:pPr marL="0" indent="0" defTabSz="2414016">
              <a:spcBef>
                <a:spcPts val="3100"/>
              </a:spcBef>
              <a:buSzTx/>
              <a:buNone/>
              <a:defRPr sz="2574">
                <a:solidFill>
                  <a:srgbClr val="000000"/>
                </a:solidFill>
              </a:defRPr>
            </a:pPr>
            <a:r>
              <a:t>Our solution: </a:t>
            </a:r>
            <a:br/>
            <a:r>
              <a:rPr>
                <a:solidFill>
                  <a:srgbClr val="274E13"/>
                </a:solidFill>
              </a:rPr>
              <a:t>The </a:t>
            </a:r>
            <a:r>
              <a:rPr b="1">
                <a:solidFill>
                  <a:srgbClr val="274E13"/>
                </a:solidFill>
              </a:rPr>
              <a:t>Data Privacy Vocabulary (DPV)</a:t>
            </a:r>
            <a:r>
              <a:rPr>
                <a:solidFill>
                  <a:srgbClr val="274E13"/>
                </a:solidFill>
              </a:rPr>
              <a:t> </a:t>
            </a: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invalidUrl="" action="" tgtFrame="" tooltip="" history="1" highlightClick="0" endSnd="0"/>
              </a:rPr>
              <a:t>https://w3id.org/dpv/</a:t>
            </a:r>
            <a:r>
              <a:rPr>
                <a:solidFill>
                  <a:srgbClr val="274E13"/>
                </a:solidFill>
              </a:rPr>
              <a:t> </a:t>
            </a:r>
          </a:p>
        </p:txBody>
      </p:sp>
      <p:pic>
        <p:nvPicPr>
          <p:cNvPr id="124" name="Google Shape;62;p14" descr="Google Shape;62;p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36658" y="3073266"/>
            <a:ext cx="11616134" cy="9653665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lide Number"/>
          <p:cNvSpPr txBox="1"/>
          <p:nvPr>
            <p:ph type="sldNum" sz="quarter" idx="2"/>
          </p:nvPr>
        </p:nvSpPr>
        <p:spPr>
          <a:xfrm>
            <a:off x="23764368" y="12957184"/>
            <a:ext cx="386842" cy="584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12;p32"/>
          <p:cNvSpPr txBox="1"/>
          <p:nvPr>
            <p:ph type="body" sz="half" idx="1"/>
          </p:nvPr>
        </p:nvSpPr>
        <p:spPr>
          <a:xfrm>
            <a:off x="171000" y="342199"/>
            <a:ext cx="12792000" cy="539052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SzTx/>
              <a:buNone/>
              <a:defRPr b="1" sz="5200">
                <a:solidFill>
                  <a:srgbClr val="0000FF"/>
                </a:solidFill>
              </a:defRPr>
            </a:pPr>
            <a:r>
              <a:t>DPV Specification</a:t>
            </a:r>
            <a:br/>
            <a:r>
              <a:t>https://w3id.org/dpv</a:t>
            </a:r>
          </a:p>
          <a:p>
            <a:pPr marL="0" indent="0">
              <a:lnSpc>
                <a:spcPct val="100000"/>
              </a:lnSpc>
              <a:buSzTx/>
              <a:buNone/>
              <a:defRPr b="1" sz="5200">
                <a:solidFill>
                  <a:srgbClr val="0000FF"/>
                </a:solidFill>
              </a:defRPr>
            </a:pPr>
            <a:r>
              <a:rPr>
                <a:solidFill>
                  <a:srgbClr val="942192"/>
                </a:solidFill>
              </a:rPr>
              <a:t>Github </a:t>
            </a:r>
            <a:br>
              <a:rPr>
                <a:solidFill>
                  <a:srgbClr val="942192"/>
                </a:solidFill>
              </a:rPr>
            </a:br>
            <a:r>
              <a:rPr>
                <a:solidFill>
                  <a:srgbClr val="942192"/>
                </a:solidFill>
              </a:rPr>
              <a:t>https://github.com/w3c/dpv/ </a:t>
            </a:r>
            <a:br>
              <a:rPr>
                <a:solidFill>
                  <a:srgbClr val="942192"/>
                </a:solidFill>
              </a:rPr>
            </a:br>
            <a:r>
              <a:rPr>
                <a:solidFill>
                  <a:schemeClr val="accent2">
                    <a:lumOff val="-2588"/>
                  </a:schemeClr>
                </a:solidFill>
              </a:rPr>
              <a:t>Joining DPVCG </a:t>
            </a:r>
            <a:br>
              <a:rPr>
                <a:solidFill>
                  <a:schemeClr val="accent2">
                    <a:lumOff val="-2588"/>
                  </a:schemeClr>
                </a:solidFill>
              </a:rPr>
            </a:br>
            <a:r>
              <a:rPr>
                <a:solidFill>
                  <a:schemeClr val="accent2">
                    <a:lumOff val="-2588"/>
                  </a:schemeClr>
                </a:solidFill>
              </a:rPr>
              <a:t>https://www.w3.org/community/dpvcg/</a:t>
            </a:r>
          </a:p>
        </p:txBody>
      </p:sp>
      <p:sp>
        <p:nvSpPr>
          <p:cNvPr id="256" name="Google Shape;213;p32"/>
          <p:cNvSpPr txBox="1"/>
          <p:nvPr>
            <p:ph type="title"/>
          </p:nvPr>
        </p:nvSpPr>
        <p:spPr>
          <a:xfrm>
            <a:off x="281744" y="5545406"/>
            <a:ext cx="9572001" cy="1527201"/>
          </a:xfrm>
          <a:prstGeom prst="rect">
            <a:avLst/>
          </a:prstGeom>
        </p:spPr>
        <p:txBody>
          <a:bodyPr/>
          <a:lstStyle>
            <a:lvl1pPr defTabSz="1804416">
              <a:defRPr sz="4736"/>
            </a:lvl1pPr>
          </a:lstStyle>
          <a:p>
            <a:pPr/>
            <a:r>
              <a:t>interested? questions? contact at:</a:t>
            </a:r>
          </a:p>
        </p:txBody>
      </p:sp>
      <p:pic>
        <p:nvPicPr>
          <p:cNvPr id="257" name="Google Shape;214;p32" descr="Google Shape;214;p3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896675" y="138999"/>
            <a:ext cx="7314860" cy="2733601"/>
          </a:xfrm>
          <a:prstGeom prst="rect">
            <a:avLst/>
          </a:prstGeom>
          <a:ln w="25400">
            <a:solidFill>
              <a:schemeClr val="accent2">
                <a:lumOff val="21764"/>
              </a:schemeClr>
            </a:solidFill>
            <a:prstDash val="dash"/>
          </a:ln>
        </p:spPr>
      </p:pic>
      <p:pic>
        <p:nvPicPr>
          <p:cNvPr id="258" name="Google Shape;215;p32" descr="Google Shape;215;p3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078447" y="5233000"/>
            <a:ext cx="4818535" cy="2892004"/>
          </a:xfrm>
          <a:prstGeom prst="rect">
            <a:avLst/>
          </a:prstGeom>
          <a:ln w="25400">
            <a:solidFill>
              <a:schemeClr val="accent2">
                <a:lumOff val="21764"/>
              </a:schemeClr>
            </a:solidFill>
          </a:ln>
        </p:spPr>
      </p:pic>
      <p:sp>
        <p:nvSpPr>
          <p:cNvPr id="259" name="Google Shape;216;p32"/>
          <p:cNvSpPr txBox="1"/>
          <p:nvPr/>
        </p:nvSpPr>
        <p:spPr>
          <a:xfrm>
            <a:off x="19388904" y="8488990"/>
            <a:ext cx="4197602" cy="3215561"/>
          </a:xfrm>
          <a:prstGeom prst="rect">
            <a:avLst/>
          </a:prstGeom>
          <a:solidFill>
            <a:schemeClr val="accent4">
              <a:lumOff val="18725"/>
            </a:schemeClr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/>
          <a:p>
            <a:pPr algn="ctr">
              <a:lnSpc>
                <a:spcPct val="115000"/>
              </a:lnSpc>
              <a:spcBef>
                <a:spcPts val="3200"/>
              </a:spcBef>
              <a:defRPr sz="3200">
                <a:solidFill>
                  <a:schemeClr val="accent2">
                    <a:lumOff val="21764"/>
                  </a:schemeClr>
                </a:solidFill>
              </a:defRPr>
            </a:pPr>
            <a:r>
              <a:t>DPV for DPIA &amp; Risk Management</a:t>
            </a:r>
            <a:br/>
            <a:r>
              <a:t>Session 7.3 </a:t>
            </a:r>
            <a:br/>
            <a:r>
              <a:t>THU 15:40 Lohengrin (3)</a:t>
            </a:r>
          </a:p>
        </p:txBody>
      </p:sp>
      <p:pic>
        <p:nvPicPr>
          <p:cNvPr id="260" name="Google Shape;217;p32" descr="Google Shape;217;p3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907963" y="5233000"/>
            <a:ext cx="4818534" cy="2954603"/>
          </a:xfrm>
          <a:prstGeom prst="rect">
            <a:avLst/>
          </a:prstGeom>
          <a:ln w="25400">
            <a:solidFill>
              <a:schemeClr val="accent2">
                <a:lumOff val="21764"/>
              </a:schemeClr>
            </a:solidFill>
          </a:ln>
        </p:spPr>
      </p:pic>
      <p:sp>
        <p:nvSpPr>
          <p:cNvPr id="261" name="Google Shape;218;p32"/>
          <p:cNvSpPr txBox="1"/>
          <p:nvPr/>
        </p:nvSpPr>
        <p:spPr>
          <a:xfrm>
            <a:off x="14122431" y="8488990"/>
            <a:ext cx="4389598" cy="3215561"/>
          </a:xfrm>
          <a:prstGeom prst="rect">
            <a:avLst/>
          </a:prstGeom>
          <a:solidFill>
            <a:schemeClr val="accent4">
              <a:lumOff val="18725"/>
            </a:schemeClr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/>
          <a:p>
            <a:pPr algn="ctr">
              <a:lnSpc>
                <a:spcPct val="115000"/>
              </a:lnSpc>
              <a:spcBef>
                <a:spcPts val="3200"/>
              </a:spcBef>
              <a:defRPr sz="3200">
                <a:solidFill>
                  <a:schemeClr val="accent2">
                    <a:lumOff val="21764"/>
                  </a:schemeClr>
                </a:solidFill>
              </a:defRPr>
            </a:pPr>
            <a:r>
              <a:t>AI Risk Management based on AI Act</a:t>
            </a:r>
            <a:br/>
            <a:r>
              <a:t>Session 2.3 </a:t>
            </a:r>
            <a:br/>
            <a:r>
              <a:t>WED 12:45 Lohengrin (3)</a:t>
            </a:r>
          </a:p>
        </p:txBody>
      </p:sp>
      <p:sp>
        <p:nvSpPr>
          <p:cNvPr id="262" name="Google Shape;219;p32"/>
          <p:cNvSpPr txBox="1"/>
          <p:nvPr/>
        </p:nvSpPr>
        <p:spPr>
          <a:xfrm>
            <a:off x="16050029" y="11630631"/>
            <a:ext cx="6225601" cy="9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>
            <a:lvl1pPr algn="ctr">
              <a:lnSpc>
                <a:spcPct val="115000"/>
              </a:lnSpc>
              <a:spcBef>
                <a:spcPts val="3200"/>
              </a:spcBef>
              <a:defRPr i="1" sz="3200">
                <a:solidFill>
                  <a:srgbClr val="FF0000"/>
                </a:solidFill>
              </a:defRPr>
            </a:lvl1pPr>
          </a:lstStyle>
          <a:p>
            <a:pPr/>
            <a:r>
              <a:t>more @ SEMANTiCS</a:t>
            </a:r>
          </a:p>
        </p:txBody>
      </p:sp>
      <p:pic>
        <p:nvPicPr>
          <p:cNvPr id="263" name="Google Shape;220;p32" descr="Google Shape;220;p3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680865" y="32599"/>
            <a:ext cx="2946401" cy="2946401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Google Shape;68;p15"/>
          <p:cNvSpPr txBox="1"/>
          <p:nvPr/>
        </p:nvSpPr>
        <p:spPr>
          <a:xfrm>
            <a:off x="14181019" y="3180362"/>
            <a:ext cx="9963619" cy="1732201"/>
          </a:xfrm>
          <a:prstGeom prst="rect">
            <a:avLst/>
          </a:prstGeom>
          <a:ln w="63500">
            <a:solidFill>
              <a:srgbClr val="181818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/>
          <a:p>
            <a:pPr algn="ctr">
              <a:defRPr b="1" sz="2600">
                <a:solidFill>
                  <a:schemeClr val="accent2">
                    <a:lumOff val="21764"/>
                  </a:schemeClr>
                </a:solidFill>
              </a:defRPr>
            </a:pPr>
            <a:r>
              <a:t>We invite comments and feedbacks for publishing DPV v1 - a significant milestone. See DPV spec for more details. </a:t>
            </a:r>
            <a:br/>
            <a:r>
              <a:t>Comment period: up to OCT-15</a:t>
            </a:r>
          </a:p>
        </p:txBody>
      </p:sp>
      <p:sp>
        <p:nvSpPr>
          <p:cNvPr id="265" name="twitter@coolharsh55  pandith@tcd.ie…"/>
          <p:cNvSpPr txBox="1"/>
          <p:nvPr/>
        </p:nvSpPr>
        <p:spPr>
          <a:xfrm>
            <a:off x="461651" y="6587528"/>
            <a:ext cx="11999268" cy="622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1219200">
              <a:defRPr sz="9800">
                <a:latin typeface="Arial"/>
                <a:ea typeface="Arial"/>
                <a:cs typeface="Arial"/>
                <a:sym typeface="Arial"/>
              </a:defRPr>
            </a:pPr>
            <a:r>
              <a:t>twitter@coolharsh55</a:t>
            </a:r>
            <a:r>
              <a:t> </a:t>
            </a:r>
            <a:br/>
            <a:r>
              <a:t>pandith@tcd.ie</a:t>
            </a:r>
            <a:endParaRPr sz="3200">
              <a:latin typeface="Times Roman"/>
              <a:ea typeface="Times Roman"/>
              <a:cs typeface="Times Roman"/>
              <a:sym typeface="Times Roman"/>
            </a:endParaRPr>
          </a:p>
          <a:p>
            <a:pPr defTabSz="1219200">
              <a:defRPr sz="9800">
                <a:latin typeface="Arial"/>
                <a:ea typeface="Arial"/>
                <a:cs typeface="Arial"/>
                <a:sym typeface="Arial"/>
              </a:defRPr>
            </a:pPr>
            <a:r>
              <a:t>dpv@harshp.com</a:t>
            </a:r>
            <a:endParaRPr sz="3200">
              <a:latin typeface="Times Roman"/>
              <a:ea typeface="Times Roman"/>
              <a:cs typeface="Times Roman"/>
              <a:sym typeface="Times Roman"/>
            </a:endParaRPr>
          </a:p>
          <a:p>
            <a:pPr defTabSz="1219200">
              <a:defRPr sz="9800">
                <a:latin typeface="Arial"/>
                <a:ea typeface="Arial"/>
                <a:cs typeface="Arial"/>
                <a:sym typeface="Arial"/>
              </a:defRPr>
            </a:pPr>
            <a:r>
              <a:t>public-dpvcg@w3.org</a:t>
            </a:r>
            <a:endParaRPr sz="3200"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2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67;p15" descr="Google Shape;67;p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666" y="1005733"/>
            <a:ext cx="23571212" cy="1058863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Google Shape;68;p15"/>
          <p:cNvSpPr txBox="1"/>
          <p:nvPr/>
        </p:nvSpPr>
        <p:spPr>
          <a:xfrm>
            <a:off x="14354066" y="9450067"/>
            <a:ext cx="8340801" cy="2443401"/>
          </a:xfrm>
          <a:prstGeom prst="rect">
            <a:avLst/>
          </a:prstGeom>
          <a:solidFill>
            <a:schemeClr val="accent6"/>
          </a:solidFill>
          <a:ln w="25400">
            <a:solidFill>
              <a:srgbClr val="000000"/>
            </a:solidFill>
            <a:prstDash val="lgDashDot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/>
          <a:p>
            <a:pPr>
              <a:defRPr sz="3200">
                <a:solidFill>
                  <a:srgbClr val="FF0000"/>
                </a:solidFill>
              </a:defRPr>
            </a:pPr>
            <a:r>
              <a:t>We invite comments and feedbacks for publishing DPV v1 - a significant milestone. See DPV spec for more details. </a:t>
            </a:r>
            <a:br/>
            <a:r>
              <a:t>Comment period: up to OCT-15</a:t>
            </a:r>
          </a:p>
        </p:txBody>
      </p:sp>
      <p:sp>
        <p:nvSpPr>
          <p:cNvPr id="129" name="Slide Number"/>
          <p:cNvSpPr txBox="1"/>
          <p:nvPr>
            <p:ph type="sldNum" sz="quarter" idx="2"/>
          </p:nvPr>
        </p:nvSpPr>
        <p:spPr>
          <a:xfrm>
            <a:off x="23764368" y="12957184"/>
            <a:ext cx="386842" cy="584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AFA"/>
            </a:gs>
            <a:gs pos="100000">
              <a:srgbClr val="FFFAF0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76;p16"/>
          <p:cNvGrpSpPr/>
          <p:nvPr/>
        </p:nvGrpSpPr>
        <p:grpSpPr>
          <a:xfrm>
            <a:off x="274966" y="3232029"/>
            <a:ext cx="3611518" cy="3966176"/>
            <a:chOff x="0" y="0"/>
            <a:chExt cx="3611517" cy="3966174"/>
          </a:xfrm>
        </p:grpSpPr>
        <p:sp>
          <p:nvSpPr>
            <p:cNvPr id="131" name="Rectangle"/>
            <p:cNvSpPr/>
            <p:nvPr/>
          </p:nvSpPr>
          <p:spPr>
            <a:xfrm>
              <a:off x="0" y="-1"/>
              <a:ext cx="3611518" cy="3966176"/>
            </a:xfrm>
            <a:prstGeom prst="rect">
              <a:avLst/>
            </a:prstGeom>
            <a:solidFill>
              <a:srgbClr val="F4CCCC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95000"/>
                </a:lnSpc>
                <a:spcBef>
                  <a:spcPts val="3200"/>
                </a:spcBef>
                <a:defRPr sz="2800">
                  <a:latin typeface="Courier"/>
                  <a:ea typeface="Courier"/>
                  <a:cs typeface="Courier"/>
                  <a:sym typeface="Courier"/>
                </a:defRPr>
              </a:pPr>
            </a:p>
          </p:txBody>
        </p:sp>
        <p:sp>
          <p:nvSpPr>
            <p:cNvPr id="132" name="Purpose Personal Data Processing Legal Basis Legal Role Tech/Org Measures Risk Rights"/>
            <p:cNvSpPr txBox="1"/>
            <p:nvPr/>
          </p:nvSpPr>
          <p:spPr>
            <a:xfrm>
              <a:off x="11584" y="11584"/>
              <a:ext cx="3588349" cy="39430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/>
            <a:p>
              <a:pPr defTabSz="2292095">
                <a:lnSpc>
                  <a:spcPct val="95000"/>
                </a:lnSpc>
                <a:defRPr sz="2632">
                  <a:latin typeface="Courier"/>
                  <a:ea typeface="Courier"/>
                  <a:cs typeface="Courier"/>
                  <a:sym typeface="Courier"/>
                </a:defRPr>
              </a:pPr>
              <a:r>
                <a:t>Purpose</a:t>
              </a:r>
              <a:br/>
              <a:r>
                <a:t>Personal Data</a:t>
              </a:r>
              <a:br/>
              <a:r>
                <a:t>Processing</a:t>
              </a:r>
              <a:br/>
              <a:r>
                <a:t>Legal Basis</a:t>
              </a:r>
              <a:br/>
              <a:r>
                <a:t>Legal Role</a:t>
              </a:r>
              <a:br/>
              <a:r>
                <a:t>Tech/Org Measures</a:t>
              </a:r>
              <a:br/>
              <a:r>
                <a:t>Risk</a:t>
              </a:r>
              <a:br/>
              <a:r>
                <a:t>Rights</a:t>
              </a:r>
            </a:p>
          </p:txBody>
        </p:sp>
      </p:grpSp>
      <p:sp>
        <p:nvSpPr>
          <p:cNvPr id="134" name="Google Shape;73;p16"/>
          <p:cNvSpPr txBox="1"/>
          <p:nvPr>
            <p:ph type="body" sz="quarter" idx="1"/>
          </p:nvPr>
        </p:nvSpPr>
        <p:spPr>
          <a:xfrm>
            <a:off x="19594357" y="276041"/>
            <a:ext cx="3959201" cy="3087058"/>
          </a:xfrm>
          <a:prstGeom prst="rect">
            <a:avLst/>
          </a:prstGeom>
          <a:solidFill>
            <a:srgbClr val="D9EAD3"/>
          </a:solidFill>
          <a:ln>
            <a:solidFill>
              <a:srgbClr val="000000"/>
            </a:solidFill>
            <a:round/>
          </a:ln>
        </p:spPr>
        <p:txBody>
          <a:bodyPr/>
          <a:lstStyle/>
          <a:p>
            <a:pPr marL="0" indent="0" defTabSz="2243327">
              <a:lnSpc>
                <a:spcPct val="95000"/>
              </a:lnSpc>
              <a:buSzTx/>
              <a:buNone/>
              <a:defRPr b="1" sz="2576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Serialisations</a:t>
            </a:r>
            <a:br/>
            <a:r>
              <a:rPr b="0"/>
              <a:t>RDF (canonical)</a:t>
            </a:r>
            <a:br>
              <a:rPr b="0"/>
            </a:br>
            <a:r>
              <a:rPr b="0"/>
              <a:t>CSV, JSON</a:t>
            </a:r>
          </a:p>
          <a:p>
            <a:pPr marL="0" indent="0" defTabSz="2243327">
              <a:lnSpc>
                <a:spcPct val="95000"/>
              </a:lnSpc>
              <a:spcBef>
                <a:spcPts val="2900"/>
              </a:spcBef>
              <a:buSzTx/>
              <a:buNone/>
              <a:defRPr b="1" sz="2576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Semantics</a:t>
            </a:r>
            <a:br/>
            <a:r>
              <a:rPr b="0"/>
              <a:t>RDFS+SKOS</a:t>
            </a:r>
            <a:br>
              <a:rPr b="0"/>
            </a:br>
            <a:r>
              <a:rPr b="0"/>
              <a:t>OWL2</a:t>
            </a:r>
          </a:p>
        </p:txBody>
      </p:sp>
      <p:sp>
        <p:nvSpPr>
          <p:cNvPr id="135" name="Google Shape;74;p16"/>
          <p:cNvSpPr txBox="1"/>
          <p:nvPr>
            <p:ph type="title"/>
          </p:nvPr>
        </p:nvSpPr>
        <p:spPr>
          <a:xfrm>
            <a:off x="72902" y="1377198"/>
            <a:ext cx="22721601" cy="1527201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</a:lstStyle>
          <a:p>
            <a:pPr/>
            <a:r>
              <a:t>DPV Core Concepts</a:t>
            </a:r>
          </a:p>
        </p:txBody>
      </p:sp>
      <p:pic>
        <p:nvPicPr>
          <p:cNvPr id="136" name="Google Shape;77;p16" descr="Google Shape;77;p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38356" y="2598504"/>
            <a:ext cx="1031748" cy="1117425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lide Number"/>
          <p:cNvSpPr txBox="1"/>
          <p:nvPr>
            <p:ph type="sldNum" sz="quarter" idx="2"/>
          </p:nvPr>
        </p:nvSpPr>
        <p:spPr>
          <a:xfrm>
            <a:off x="23764368" y="12957184"/>
            <a:ext cx="386842" cy="584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8" name="dpv-core.png" descr="dpv-cor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45442" y="1273326"/>
            <a:ext cx="19198744" cy="111693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82;p17" descr="Google Shape;82;p17"/>
          <p:cNvPicPr>
            <a:picLocks noChangeAspect="1"/>
          </p:cNvPicPr>
          <p:nvPr/>
        </p:nvPicPr>
        <p:blipFill>
          <a:blip r:embed="rId2">
            <a:alphaModFix amt="75000"/>
            <a:extLst/>
          </a:blip>
          <a:stretch>
            <a:fillRect/>
          </a:stretch>
        </p:blipFill>
        <p:spPr>
          <a:xfrm>
            <a:off x="4430930" y="840933"/>
            <a:ext cx="19481004" cy="12377667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Google Shape;83;p17"/>
          <p:cNvSpPr txBox="1"/>
          <p:nvPr>
            <p:ph type="title"/>
          </p:nvPr>
        </p:nvSpPr>
        <p:spPr>
          <a:xfrm>
            <a:off x="459466" y="76999"/>
            <a:ext cx="7370401" cy="1527201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</a:lstStyle>
          <a:p>
            <a:pPr/>
            <a:r>
              <a:t>DPV Taxonomies</a:t>
            </a:r>
          </a:p>
        </p:txBody>
      </p:sp>
      <p:sp>
        <p:nvSpPr>
          <p:cNvPr id="142" name="Google Shape;84;p17"/>
          <p:cNvSpPr txBox="1"/>
          <p:nvPr>
            <p:ph type="body" sz="half" idx="1"/>
          </p:nvPr>
        </p:nvSpPr>
        <p:spPr>
          <a:xfrm>
            <a:off x="648999" y="1373933"/>
            <a:ext cx="8319760" cy="8121770"/>
          </a:xfrm>
          <a:prstGeom prst="rect">
            <a:avLst/>
          </a:prstGeom>
        </p:spPr>
        <p:txBody>
          <a:bodyPr/>
          <a:lstStyle/>
          <a:p>
            <a:pPr marL="0" indent="0" defTabSz="2365248">
              <a:spcBef>
                <a:spcPts val="3100"/>
              </a:spcBef>
              <a:buSzTx/>
              <a:buNone/>
              <a:defRPr sz="3492">
                <a:solidFill>
                  <a:srgbClr val="000000"/>
                </a:solidFill>
              </a:defRPr>
            </a:pPr>
          </a:p>
          <a:p>
            <a:pPr marL="0" indent="0" defTabSz="2365248">
              <a:spcBef>
                <a:spcPts val="3100"/>
              </a:spcBef>
              <a:buSzTx/>
              <a:buNone/>
              <a:defRPr sz="3492">
                <a:solidFill>
                  <a:srgbClr val="000000"/>
                </a:solidFill>
              </a:defRPr>
            </a:pPr>
            <a:r>
              <a:t>DPV provides rich hierarchical trees in top-down fashion that go from abstract to more specific concepts</a:t>
            </a:r>
          </a:p>
          <a:p>
            <a:pPr marL="0" indent="0" defTabSz="2365248">
              <a:spcBef>
                <a:spcPts val="3100"/>
              </a:spcBef>
              <a:buSzTx/>
              <a:buNone/>
              <a:defRPr sz="3492">
                <a:solidFill>
                  <a:srgbClr val="000000"/>
                </a:solidFill>
              </a:defRPr>
            </a:pPr>
          </a:p>
          <a:p>
            <a:pPr marL="0" indent="0" defTabSz="2365248">
              <a:spcBef>
                <a:spcPts val="3100"/>
              </a:spcBef>
              <a:buSzTx/>
              <a:buNone/>
              <a:defRPr sz="3492">
                <a:solidFill>
                  <a:srgbClr val="000000"/>
                </a:solidFill>
              </a:defRPr>
            </a:pPr>
          </a:p>
          <a:p>
            <a:pPr marL="0" indent="0" defTabSz="2365248">
              <a:spcBef>
                <a:spcPts val="3100"/>
              </a:spcBef>
              <a:buSzTx/>
              <a:buNone/>
              <a:defRPr sz="3492">
                <a:solidFill>
                  <a:srgbClr val="000000"/>
                </a:solidFill>
              </a:defRPr>
            </a:pPr>
            <a:r>
              <a:t>This enables expressing information and rules at both high-levels of abstraction and as specific implementation details</a:t>
            </a:r>
          </a:p>
        </p:txBody>
      </p:sp>
      <p:sp>
        <p:nvSpPr>
          <p:cNvPr id="143" name="Google Shape;85;p17"/>
          <p:cNvSpPr txBox="1"/>
          <p:nvPr/>
        </p:nvSpPr>
        <p:spPr>
          <a:xfrm>
            <a:off x="16460799" y="12606200"/>
            <a:ext cx="7092002" cy="7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/>
          <a:p>
            <a:pPr algn="r">
              <a:defRPr sz="2000">
                <a:solidFill>
                  <a:srgbClr val="434343"/>
                </a:solidFill>
              </a:defRPr>
            </a:pPr>
            <a:r>
              <a:t>generated by SKOSPlay </a:t>
            </a: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3" invalidUrl="" action="" tgtFrame="" tooltip="" history="1" highlightClick="0" endSnd="0"/>
              </a:rPr>
              <a:t>https://skos-play.sparna.fr/</a:t>
            </a:r>
            <a:r>
              <a:t> </a:t>
            </a:r>
          </a:p>
        </p:txBody>
      </p:sp>
      <p:sp>
        <p:nvSpPr>
          <p:cNvPr id="144" name="Google Shape;86;p17"/>
          <p:cNvSpPr txBox="1"/>
          <p:nvPr/>
        </p:nvSpPr>
        <p:spPr>
          <a:xfrm>
            <a:off x="577909" y="9449949"/>
            <a:ext cx="11557295" cy="3166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/>
          <a:p>
            <a:pPr>
              <a:lnSpc>
                <a:spcPct val="115000"/>
              </a:lnSpc>
              <a:defRPr b="1" sz="4800"/>
            </a:pPr>
            <a:r>
              <a:t>E.g. Purpose taxonomy</a:t>
            </a:r>
          </a:p>
          <a:p>
            <a:pPr lvl="1">
              <a:lnSpc>
                <a:spcPct val="115000"/>
              </a:lnSpc>
              <a:spcBef>
                <a:spcPts val="3200"/>
              </a:spcBef>
              <a:defRPr sz="2800">
                <a:latin typeface="Courier"/>
                <a:ea typeface="Courier"/>
                <a:cs typeface="Courier"/>
                <a:sym typeface="Courier"/>
              </a:defRPr>
            </a:pPr>
            <a:r>
              <a:t>Purpose → Personalisation</a:t>
            </a:r>
            <a:br/>
            <a:r>
              <a:t>        → Personalised Advertising</a:t>
            </a:r>
            <a:br/>
            <a:r>
              <a:t>        → Targeted Advertising</a:t>
            </a:r>
          </a:p>
        </p:txBody>
      </p:sp>
      <p:sp>
        <p:nvSpPr>
          <p:cNvPr id="145" name="Circle"/>
          <p:cNvSpPr/>
          <p:nvPr/>
        </p:nvSpPr>
        <p:spPr>
          <a:xfrm>
            <a:off x="8626619" y="5662299"/>
            <a:ext cx="758535" cy="758534"/>
          </a:xfrm>
          <a:prstGeom prst="ellipse">
            <a:avLst/>
          </a:prstGeom>
          <a:ln w="63500">
            <a:solidFill>
              <a:srgbClr val="FF2600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46" name="Circle"/>
          <p:cNvSpPr/>
          <p:nvPr/>
        </p:nvSpPr>
        <p:spPr>
          <a:xfrm>
            <a:off x="11406056" y="5929875"/>
            <a:ext cx="758534" cy="758534"/>
          </a:xfrm>
          <a:prstGeom prst="ellipse">
            <a:avLst/>
          </a:prstGeom>
          <a:ln w="63500">
            <a:solidFill>
              <a:srgbClr val="FF2600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47" name="Circle"/>
          <p:cNvSpPr/>
          <p:nvPr/>
        </p:nvSpPr>
        <p:spPr>
          <a:xfrm>
            <a:off x="14205298" y="5296973"/>
            <a:ext cx="758535" cy="758535"/>
          </a:xfrm>
          <a:prstGeom prst="ellipse">
            <a:avLst/>
          </a:prstGeom>
          <a:ln w="63500">
            <a:solidFill>
              <a:srgbClr val="FF2600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48" name="Circle"/>
          <p:cNvSpPr/>
          <p:nvPr/>
        </p:nvSpPr>
        <p:spPr>
          <a:xfrm>
            <a:off x="16984735" y="5296973"/>
            <a:ext cx="758534" cy="758535"/>
          </a:xfrm>
          <a:prstGeom prst="ellipse">
            <a:avLst/>
          </a:prstGeom>
          <a:ln w="63500">
            <a:solidFill>
              <a:srgbClr val="FF2600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49" name="Personalisation"/>
          <p:cNvSpPr txBox="1"/>
          <p:nvPr/>
        </p:nvSpPr>
        <p:spPr>
          <a:xfrm>
            <a:off x="10892980" y="6955170"/>
            <a:ext cx="3202261" cy="609601"/>
          </a:xfrm>
          <a:prstGeom prst="rect">
            <a:avLst/>
          </a:prstGeom>
          <a:solidFill>
            <a:schemeClr val="accent2"/>
          </a:solidFill>
          <a:ln w="63500">
            <a:solidFill>
              <a:srgbClr val="181818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Personalisation</a:t>
            </a:r>
          </a:p>
        </p:txBody>
      </p:sp>
      <p:sp>
        <p:nvSpPr>
          <p:cNvPr id="150" name="PersonalisedAdvertising"/>
          <p:cNvSpPr txBox="1"/>
          <p:nvPr/>
        </p:nvSpPr>
        <p:spPr>
          <a:xfrm>
            <a:off x="11990507" y="4426525"/>
            <a:ext cx="4981055" cy="609601"/>
          </a:xfrm>
          <a:prstGeom prst="rect">
            <a:avLst/>
          </a:prstGeom>
          <a:solidFill>
            <a:schemeClr val="accent2"/>
          </a:solidFill>
          <a:ln w="63500">
            <a:solidFill>
              <a:srgbClr val="181818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PersonalisedAdvertising</a:t>
            </a:r>
          </a:p>
        </p:txBody>
      </p:sp>
      <p:sp>
        <p:nvSpPr>
          <p:cNvPr id="151" name="TargetedAdvertising"/>
          <p:cNvSpPr txBox="1"/>
          <p:nvPr/>
        </p:nvSpPr>
        <p:spPr>
          <a:xfrm>
            <a:off x="17345420" y="6156391"/>
            <a:ext cx="4117108" cy="609601"/>
          </a:xfrm>
          <a:prstGeom prst="rect">
            <a:avLst/>
          </a:prstGeom>
          <a:solidFill>
            <a:schemeClr val="accent2"/>
          </a:solidFill>
          <a:ln w="63500">
            <a:solidFill>
              <a:srgbClr val="181818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TargetedAdvertising</a:t>
            </a:r>
          </a:p>
        </p:txBody>
      </p:sp>
      <p:sp>
        <p:nvSpPr>
          <p:cNvPr id="152" name="Line"/>
          <p:cNvSpPr/>
          <p:nvPr/>
        </p:nvSpPr>
        <p:spPr>
          <a:xfrm>
            <a:off x="9458850" y="6157461"/>
            <a:ext cx="1873510" cy="1"/>
          </a:xfrm>
          <a:prstGeom prst="line">
            <a:avLst/>
          </a:prstGeom>
          <a:ln w="63500">
            <a:solidFill>
              <a:srgbClr val="FF2600"/>
            </a:solidFill>
            <a:tailEnd type="triangle"/>
          </a:ln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sp>
        <p:nvSpPr>
          <p:cNvPr id="153" name="Line"/>
          <p:cNvSpPr/>
          <p:nvPr/>
        </p:nvSpPr>
        <p:spPr>
          <a:xfrm flipV="1">
            <a:off x="12279969" y="5587067"/>
            <a:ext cx="1731953" cy="637777"/>
          </a:xfrm>
          <a:prstGeom prst="line">
            <a:avLst/>
          </a:prstGeom>
          <a:ln w="63500">
            <a:solidFill>
              <a:srgbClr val="FF2600"/>
            </a:solidFill>
            <a:tailEnd type="triangle"/>
          </a:ln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sp>
        <p:nvSpPr>
          <p:cNvPr id="154" name="Line"/>
          <p:cNvSpPr/>
          <p:nvPr/>
        </p:nvSpPr>
        <p:spPr>
          <a:xfrm>
            <a:off x="15168154" y="5648465"/>
            <a:ext cx="1612259" cy="1"/>
          </a:xfrm>
          <a:prstGeom prst="line">
            <a:avLst/>
          </a:prstGeom>
          <a:ln w="63500">
            <a:solidFill>
              <a:srgbClr val="FF2600"/>
            </a:solidFill>
            <a:tailEnd type="triangle"/>
          </a:ln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sp>
        <p:nvSpPr>
          <p:cNvPr id="155" name="Purpose"/>
          <p:cNvSpPr txBox="1"/>
          <p:nvPr/>
        </p:nvSpPr>
        <p:spPr>
          <a:xfrm>
            <a:off x="8072105" y="4716284"/>
            <a:ext cx="1779093" cy="609601"/>
          </a:xfrm>
          <a:prstGeom prst="rect">
            <a:avLst/>
          </a:prstGeom>
          <a:solidFill>
            <a:schemeClr val="accent2"/>
          </a:solidFill>
          <a:ln w="63500">
            <a:solidFill>
              <a:srgbClr val="181818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Purpose</a:t>
            </a:r>
          </a:p>
        </p:txBody>
      </p:sp>
      <p:sp>
        <p:nvSpPr>
          <p:cNvPr id="156" name="Circle"/>
          <p:cNvSpPr/>
          <p:nvPr/>
        </p:nvSpPr>
        <p:spPr>
          <a:xfrm>
            <a:off x="20332321" y="2060232"/>
            <a:ext cx="758535" cy="758534"/>
          </a:xfrm>
          <a:prstGeom prst="ellipse">
            <a:avLst/>
          </a:prstGeom>
          <a:gradFill>
            <a:gsLst>
              <a:gs pos="0">
                <a:srgbClr val="FF2600"/>
              </a:gs>
              <a:gs pos="100000">
                <a:schemeClr val="accent4">
                  <a:hueOff val="-591707"/>
                  <a:lumOff val="34068"/>
                </a:schemeClr>
              </a:gs>
            </a:gsLst>
          </a:gradFill>
          <a:ln w="63500">
            <a:solidFill>
              <a:srgbClr val="FF2600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57" name="Use-Case Instances"/>
          <p:cNvSpPr txBox="1"/>
          <p:nvPr/>
        </p:nvSpPr>
        <p:spPr>
          <a:xfrm>
            <a:off x="19410945" y="1079001"/>
            <a:ext cx="4192787" cy="609601"/>
          </a:xfrm>
          <a:prstGeom prst="rect">
            <a:avLst/>
          </a:prstGeom>
          <a:solidFill>
            <a:schemeClr val="accent2"/>
          </a:solidFill>
          <a:ln w="63500">
            <a:solidFill>
              <a:srgbClr val="181818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Use-Case Instances</a:t>
            </a:r>
          </a:p>
        </p:txBody>
      </p:sp>
      <p:sp>
        <p:nvSpPr>
          <p:cNvPr id="158" name="Line"/>
          <p:cNvSpPr/>
          <p:nvPr/>
        </p:nvSpPr>
        <p:spPr>
          <a:xfrm flipV="1">
            <a:off x="17739229" y="2781273"/>
            <a:ext cx="2566159" cy="2566159"/>
          </a:xfrm>
          <a:prstGeom prst="line">
            <a:avLst/>
          </a:prstGeom>
          <a:ln w="63500">
            <a:solidFill>
              <a:srgbClr val="FF2600"/>
            </a:solidFill>
            <a:tailEnd type="triangle"/>
          </a:ln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xfrm>
            <a:off x="23764368" y="12957184"/>
            <a:ext cx="386842" cy="584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AFA"/>
            </a:gs>
            <a:gs pos="100000">
              <a:srgbClr val="FFFAF0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91;p18"/>
          <p:cNvSpPr txBox="1"/>
          <p:nvPr>
            <p:ph type="title"/>
          </p:nvPr>
        </p:nvSpPr>
        <p:spPr>
          <a:xfrm>
            <a:off x="831199" y="1186733"/>
            <a:ext cx="22721602" cy="1527201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</a:lstStyle>
          <a:p>
            <a:pPr/>
            <a:r>
              <a:t>Contextual Information</a:t>
            </a:r>
          </a:p>
        </p:txBody>
      </p:sp>
      <p:sp>
        <p:nvSpPr>
          <p:cNvPr id="162" name="Google Shape;93;p18"/>
          <p:cNvSpPr txBox="1"/>
          <p:nvPr>
            <p:ph type="body" sz="quarter" idx="1"/>
          </p:nvPr>
        </p:nvSpPr>
        <p:spPr>
          <a:xfrm>
            <a:off x="15737664" y="3000933"/>
            <a:ext cx="5203201" cy="91104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5000"/>
              </a:lnSpc>
              <a:buSzTx/>
              <a:buNone/>
              <a:defRPr b="1" sz="28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Duration</a:t>
            </a:r>
          </a:p>
          <a:p>
            <a:pPr marL="0" indent="0">
              <a:lnSpc>
                <a:spcPct val="95000"/>
              </a:lnSpc>
              <a:spcBef>
                <a:spcPts val="3200"/>
              </a:spcBef>
              <a:buSzTx/>
              <a:buNone/>
              <a:defRPr b="1" sz="28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Scale</a:t>
            </a:r>
          </a:p>
          <a:p>
            <a:pPr marL="0" indent="0">
              <a:lnSpc>
                <a:spcPct val="95000"/>
              </a:lnSpc>
              <a:spcBef>
                <a:spcPts val="3200"/>
              </a:spcBef>
              <a:buSzTx/>
              <a:buNone/>
              <a:defRPr b="1" sz="28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Frequency</a:t>
            </a:r>
          </a:p>
          <a:p>
            <a:pPr marL="0" indent="0">
              <a:lnSpc>
                <a:spcPct val="95000"/>
              </a:lnSpc>
              <a:spcBef>
                <a:spcPts val="3200"/>
              </a:spcBef>
              <a:buSzTx/>
              <a:buNone/>
              <a:defRPr b="1" sz="28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Status</a:t>
            </a:r>
          </a:p>
          <a:p>
            <a:pPr marL="0" indent="0">
              <a:lnSpc>
                <a:spcPct val="95000"/>
              </a:lnSpc>
              <a:spcBef>
                <a:spcPts val="3200"/>
              </a:spcBef>
              <a:buSzTx/>
              <a:buNone/>
              <a:defRPr b="1" sz="28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Audits</a:t>
            </a:r>
          </a:p>
          <a:p>
            <a:pPr marL="0" indent="0">
              <a:lnSpc>
                <a:spcPct val="95000"/>
              </a:lnSpc>
              <a:spcBef>
                <a:spcPts val="3200"/>
              </a:spcBef>
              <a:buSzTx/>
              <a:buNone/>
              <a:defRPr b="1" sz="28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Compliance</a:t>
            </a:r>
          </a:p>
          <a:p>
            <a:pPr marL="0" indent="0">
              <a:lnSpc>
                <a:spcPct val="95000"/>
              </a:lnSpc>
              <a:spcBef>
                <a:spcPts val="3200"/>
              </a:spcBef>
              <a:buSzTx/>
              <a:buNone/>
              <a:defRPr b="1" sz="28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Location</a:t>
            </a:r>
          </a:p>
        </p:txBody>
      </p:sp>
      <p:sp>
        <p:nvSpPr>
          <p:cNvPr id="163" name="Google Shape;94;p18"/>
          <p:cNvSpPr txBox="1"/>
          <p:nvPr/>
        </p:nvSpPr>
        <p:spPr>
          <a:xfrm>
            <a:off x="18436265" y="3000933"/>
            <a:ext cx="5203201" cy="911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>
              <a:lnSpc>
                <a:spcPct val="115000"/>
              </a:lnSpc>
              <a:defRPr b="1" sz="2800">
                <a:latin typeface="Courier"/>
                <a:ea typeface="Courier"/>
                <a:cs typeface="Courier"/>
                <a:sym typeface="Courier"/>
              </a:defRPr>
            </a:pPr>
            <a:r>
              <a:t>Jurisdiction</a:t>
            </a:r>
          </a:p>
          <a:p>
            <a:pPr>
              <a:lnSpc>
                <a:spcPct val="115000"/>
              </a:lnSpc>
              <a:spcBef>
                <a:spcPts val="3200"/>
              </a:spcBef>
              <a:defRPr b="1" sz="2800">
                <a:latin typeface="Courier"/>
                <a:ea typeface="Courier"/>
                <a:cs typeface="Courier"/>
                <a:sym typeface="Courier"/>
              </a:defRPr>
            </a:pPr>
            <a:r>
              <a:t>Adequacy Decisions</a:t>
            </a:r>
          </a:p>
          <a:p>
            <a:pPr>
              <a:lnSpc>
                <a:spcPct val="115000"/>
              </a:lnSpc>
              <a:spcBef>
                <a:spcPts val="3200"/>
              </a:spcBef>
              <a:defRPr b="1" sz="2800">
                <a:latin typeface="Courier"/>
                <a:ea typeface="Courier"/>
                <a:cs typeface="Courier"/>
                <a:sym typeface="Courier"/>
              </a:defRPr>
            </a:pPr>
            <a:r>
              <a:t>Data Source</a:t>
            </a:r>
          </a:p>
          <a:p>
            <a:pPr>
              <a:lnSpc>
                <a:spcPct val="115000"/>
              </a:lnSpc>
              <a:spcBef>
                <a:spcPts val="3200"/>
              </a:spcBef>
              <a:defRPr b="1" sz="2800">
                <a:latin typeface="Courier"/>
                <a:ea typeface="Courier"/>
                <a:cs typeface="Courier"/>
                <a:sym typeface="Courier"/>
              </a:defRPr>
            </a:pPr>
            <a:r>
              <a:t>Automation</a:t>
            </a:r>
          </a:p>
          <a:p>
            <a:pPr>
              <a:lnSpc>
                <a:spcPct val="115000"/>
              </a:lnSpc>
              <a:spcBef>
                <a:spcPts val="3200"/>
              </a:spcBef>
              <a:defRPr b="1" sz="2800">
                <a:latin typeface="Courier"/>
                <a:ea typeface="Courier"/>
                <a:cs typeface="Courier"/>
                <a:sym typeface="Courier"/>
              </a:defRPr>
            </a:pPr>
            <a:r>
              <a:t>Storage conditions</a:t>
            </a:r>
          </a:p>
          <a:p>
            <a:pPr>
              <a:lnSpc>
                <a:spcPct val="115000"/>
              </a:lnSpc>
              <a:spcBef>
                <a:spcPts val="3200"/>
              </a:spcBef>
              <a:defRPr b="1" sz="2800">
                <a:latin typeface="Courier"/>
                <a:ea typeface="Courier"/>
                <a:cs typeface="Courier"/>
                <a:sym typeface="Courier"/>
              </a:defRPr>
            </a:pPr>
            <a:r>
              <a:t>Decision Making</a:t>
            </a:r>
          </a:p>
          <a:p>
            <a:pPr>
              <a:lnSpc>
                <a:spcPct val="115000"/>
              </a:lnSpc>
              <a:spcBef>
                <a:spcPts val="3200"/>
              </a:spcBef>
              <a:defRPr b="1" sz="2800">
                <a:latin typeface="Courier"/>
                <a:ea typeface="Courier"/>
                <a:cs typeface="Courier"/>
                <a:sym typeface="Courier"/>
              </a:defRPr>
            </a:pPr>
            <a:r>
              <a:t>Human Involvement</a:t>
            </a:r>
          </a:p>
          <a:p>
            <a:pPr>
              <a:lnSpc>
                <a:spcPct val="115000"/>
              </a:lnSpc>
              <a:spcBef>
                <a:spcPts val="3200"/>
              </a:spcBef>
              <a:defRPr b="1" sz="2800">
                <a:latin typeface="Courier"/>
                <a:ea typeface="Courier"/>
                <a:cs typeface="Courier"/>
                <a:sym typeface="Courier"/>
              </a:defRPr>
            </a:pPr>
            <a:r>
              <a:t>Consequences &amp; Impacts</a:t>
            </a:r>
          </a:p>
        </p:txBody>
      </p:sp>
      <p:sp>
        <p:nvSpPr>
          <p:cNvPr id="164" name="Slide Number"/>
          <p:cNvSpPr txBox="1"/>
          <p:nvPr>
            <p:ph type="sldNum" sz="quarter" idx="2"/>
          </p:nvPr>
        </p:nvSpPr>
        <p:spPr>
          <a:xfrm>
            <a:off x="23764368" y="12957184"/>
            <a:ext cx="386842" cy="584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5" name="context.png" descr="contex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8273" y="2596944"/>
            <a:ext cx="14169854" cy="99183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AFA"/>
            </a:gs>
            <a:gs pos="100000">
              <a:srgbClr val="FFFAF0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99;p19"/>
          <p:cNvSpPr txBox="1"/>
          <p:nvPr>
            <p:ph type="title"/>
          </p:nvPr>
        </p:nvSpPr>
        <p:spPr>
          <a:xfrm>
            <a:off x="831199" y="1186733"/>
            <a:ext cx="22721602" cy="1527201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</a:lstStyle>
          <a:p>
            <a:pPr/>
            <a:r>
              <a:t>Technologies and Implementations</a:t>
            </a:r>
          </a:p>
        </p:txBody>
      </p:sp>
      <p:sp>
        <p:nvSpPr>
          <p:cNvPr id="168" name="Google Shape;100;p19"/>
          <p:cNvSpPr txBox="1"/>
          <p:nvPr>
            <p:ph type="body" sz="half" idx="1"/>
          </p:nvPr>
        </p:nvSpPr>
        <p:spPr>
          <a:xfrm>
            <a:off x="831199" y="3073266"/>
            <a:ext cx="8463202" cy="91104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solidFill>
                  <a:srgbClr val="000000"/>
                </a:solidFill>
              </a:defRPr>
            </a:pPr>
            <a:r>
              <a:t>"Technology" is how you implement a process.</a:t>
            </a:r>
          </a:p>
          <a:p>
            <a:pPr marL="0" indent="0">
              <a:spcBef>
                <a:spcPts val="3200"/>
              </a:spcBef>
              <a:buSzTx/>
              <a:buNone/>
              <a:defRPr>
                <a:solidFill>
                  <a:srgbClr val="000000"/>
                </a:solidFill>
              </a:defRPr>
            </a:pPr>
            <a:r>
              <a:t>It can be a service, tool, or a system you develop, reuse, or purchase from a vendor.</a:t>
            </a:r>
          </a:p>
          <a:p>
            <a:pPr marL="0" indent="0">
              <a:spcBef>
                <a:spcPts val="3200"/>
              </a:spcBef>
              <a:buSzTx/>
              <a:buNone/>
              <a:defRPr>
                <a:solidFill>
                  <a:srgbClr val="000000"/>
                </a:solidFill>
              </a:defRPr>
            </a:pPr>
            <a:r>
              <a:t>Representing them is important to provide </a:t>
            </a:r>
            <a:r>
              <a:rPr i="1"/>
              <a:t>practical knowledge </a:t>
            </a:r>
            <a:r>
              <a:t>about personal data and its processing.</a:t>
            </a:r>
          </a:p>
        </p:txBody>
      </p:sp>
      <p:pic>
        <p:nvPicPr>
          <p:cNvPr id="169" name="Google Shape;101;p19" descr="Google Shape;101;p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63794" y="2297533"/>
            <a:ext cx="14392130" cy="1018273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2" name="Google Shape;102;p19"/>
          <p:cNvGrpSpPr/>
          <p:nvPr/>
        </p:nvGrpSpPr>
        <p:grpSpPr>
          <a:xfrm>
            <a:off x="16446733" y="8602530"/>
            <a:ext cx="3719799" cy="3719799"/>
            <a:chOff x="0" y="0"/>
            <a:chExt cx="3719797" cy="3719797"/>
          </a:xfrm>
        </p:grpSpPr>
        <p:pic>
          <p:nvPicPr>
            <p:cNvPr id="170" name="Google Shape;103;p19" descr="Google Shape;103;p19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719799" cy="37197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1" name="Google Shape;104;p19"/>
            <p:cNvSpPr txBox="1"/>
            <p:nvPr/>
          </p:nvSpPr>
          <p:spPr>
            <a:xfrm>
              <a:off x="463901" y="1069135"/>
              <a:ext cx="2792001" cy="1706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spAutoFit/>
            </a:bodyPr>
            <a:lstStyle>
              <a:lvl1pPr>
                <a:defRPr sz="2000"/>
              </a:lvl1pPr>
            </a:lstStyle>
            <a:p>
              <a:pPr/>
              <a:r>
                <a:t>"Technology Actors" are an important part of the proposed EU AI Act</a:t>
              </a:r>
            </a:p>
          </p:txBody>
        </p:sp>
      </p:grpSp>
      <p:sp>
        <p:nvSpPr>
          <p:cNvPr id="173" name="Slide Number"/>
          <p:cNvSpPr txBox="1"/>
          <p:nvPr>
            <p:ph type="sldNum" sz="quarter" idx="2"/>
          </p:nvPr>
        </p:nvSpPr>
        <p:spPr>
          <a:xfrm>
            <a:off x="23764368" y="12957184"/>
            <a:ext cx="386842" cy="584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AFA"/>
            </a:gs>
            <a:gs pos="100000">
              <a:srgbClr val="FFFAF0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09;p20"/>
          <p:cNvSpPr txBox="1"/>
          <p:nvPr>
            <p:ph type="title"/>
          </p:nvPr>
        </p:nvSpPr>
        <p:spPr>
          <a:xfrm>
            <a:off x="831199" y="1186733"/>
            <a:ext cx="22721602" cy="1527201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</a:lstStyle>
          <a:p>
            <a:pPr/>
            <a:r>
              <a:t>DPV Extensions</a:t>
            </a:r>
          </a:p>
        </p:txBody>
      </p:sp>
      <p:sp>
        <p:nvSpPr>
          <p:cNvPr id="176" name="Google Shape;110;p20"/>
          <p:cNvSpPr txBox="1"/>
          <p:nvPr>
            <p:ph type="body" idx="1"/>
          </p:nvPr>
        </p:nvSpPr>
        <p:spPr>
          <a:xfrm>
            <a:off x="831199" y="3073266"/>
            <a:ext cx="22721602" cy="91104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2000"/>
              </a:lnSpc>
              <a:buSzTx/>
              <a:buNone/>
              <a:defRPr sz="4200">
                <a:solidFill>
                  <a:schemeClr val="accent2">
                    <a:lumOff val="-2588"/>
                  </a:schemeClr>
                </a:solidFill>
              </a:defRPr>
            </a:pPr>
            <a:r>
              <a:t>"</a:t>
            </a:r>
            <a:r>
              <a:rPr i="1"/>
              <a:t>Extensions</a:t>
            </a:r>
            <a:r>
              <a:t>" are additional vocabularies that provide enrichments to concepts defined within DPV (as the primary vocabulary). </a:t>
            </a:r>
          </a:p>
          <a:p>
            <a:pPr marL="0" indent="0">
              <a:lnSpc>
                <a:spcPct val="92000"/>
              </a:lnSpc>
              <a:spcBef>
                <a:spcPts val="3200"/>
              </a:spcBef>
              <a:buSzTx/>
              <a:buNone/>
              <a:defRPr sz="4200">
                <a:solidFill>
                  <a:schemeClr val="accent2">
                    <a:lumOff val="-2588"/>
                  </a:schemeClr>
                </a:solidFill>
              </a:defRPr>
            </a:pPr>
            <a:r>
              <a:t>Extensions can be rapidly changing concepts, opinionated models, domain or jurisdiction specific taxonomies, or simply provided for convenience.	</a:t>
            </a:r>
          </a:p>
        </p:txBody>
      </p:sp>
      <p:graphicFrame>
        <p:nvGraphicFramePr>
          <p:cNvPr id="177" name="Table"/>
          <p:cNvGraphicFramePr/>
          <p:nvPr/>
        </p:nvGraphicFramePr>
        <p:xfrm>
          <a:off x="1036913" y="6577493"/>
          <a:ext cx="21911592" cy="379752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4502400"/>
                <a:gridCol w="17396492"/>
              </a:tblGrid>
              <a:tr h="62868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3600">
                          <a:solidFill>
                            <a:schemeClr val="accent2">
                              <a:lumOff val="-2588"/>
                            </a:schemeClr>
                          </a:solidFill>
                        </a:rPr>
                        <a:t>dpv-pd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indent="254000" algn="l">
                        <a:lnSpc>
                          <a:spcPct val="92000"/>
                        </a:lnSpc>
                        <a:buClr>
                          <a:schemeClr val="accent2">
                            <a:lumOff val="21764"/>
                          </a:schemeClr>
                        </a:buClr>
                        <a:buFont typeface="Helvetica"/>
                        <a:defRPr b="1" sz="4200">
                          <a:solidFill>
                            <a:schemeClr val="accent2">
                              <a:lumOff val="-2588"/>
                            </a:schemeClr>
                          </a:solidFill>
                        </a:defRPr>
                      </a:pPr>
                      <a:r>
                        <a:rPr b="0"/>
                        <a:t>Personal Data concepts</a:t>
                      </a:r>
                    </a:p>
                  </a:txBody>
                  <a:tcPr marL="0" marR="0" marT="0" marB="0" anchor="t" anchorCtr="0" horzOverflow="overflow"/>
                </a:tc>
              </a:tr>
              <a:tr h="62868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3600">
                          <a:solidFill>
                            <a:schemeClr val="accent2">
                              <a:lumOff val="-2588"/>
                            </a:schemeClr>
                          </a:solidFill>
                        </a:rPr>
                        <a:t>dpv-legal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indent="254000" algn="l">
                        <a:lnSpc>
                          <a:spcPct val="92000"/>
                        </a:lnSpc>
                        <a:buClr>
                          <a:schemeClr val="accent2">
                            <a:lumOff val="21764"/>
                          </a:schemeClr>
                        </a:buClr>
                        <a:buFont typeface="Helvetica"/>
                        <a:defRPr b="1" sz="4200">
                          <a:solidFill>
                            <a:schemeClr val="accent2">
                              <a:lumOff val="-2588"/>
                            </a:schemeClr>
                          </a:solidFill>
                        </a:defRPr>
                      </a:pPr>
                      <a:r>
                        <a:rPr b="0"/>
                        <a:t>Countries, EU Membership, Laws, Authorities, Adequacy Decision</a:t>
                      </a:r>
                    </a:p>
                  </a:txBody>
                  <a:tcPr marL="0" marR="0" marT="0" marB="0" anchor="t" anchorCtr="0" horzOverflow="overflow"/>
                </a:tc>
              </a:tr>
              <a:tr h="62868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3600">
                          <a:solidFill>
                            <a:schemeClr val="accent2">
                              <a:lumOff val="-2588"/>
                            </a:schemeClr>
                          </a:solidFill>
                        </a:rPr>
                        <a:t>dpv-tech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indent="254000" algn="l">
                        <a:lnSpc>
                          <a:spcPct val="92000"/>
                        </a:lnSpc>
                        <a:buClr>
                          <a:schemeClr val="accent2">
                            <a:lumOff val="21764"/>
                          </a:schemeClr>
                        </a:buClr>
                        <a:buFont typeface="Helvetica"/>
                        <a:defRPr b="1" sz="4200">
                          <a:solidFill>
                            <a:schemeClr val="accent2">
                              <a:lumOff val="-2588"/>
                            </a:schemeClr>
                          </a:solidFill>
                        </a:defRPr>
                      </a:pPr>
                      <a:r>
                        <a:rPr b="0"/>
                        <a:t>Technologies and its provision and functioning</a:t>
                      </a:r>
                    </a:p>
                  </a:txBody>
                  <a:tcPr marL="0" marR="0" marT="0" marB="0" anchor="t" anchorCtr="0" horzOverflow="overflow"/>
                </a:tc>
              </a:tr>
              <a:tr h="62868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3600">
                          <a:solidFill>
                            <a:schemeClr val="accent2">
                              <a:lumOff val="-2588"/>
                            </a:schemeClr>
                          </a:solidFill>
                        </a:rPr>
                        <a:t>risk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indent="254000" algn="l">
                        <a:lnSpc>
                          <a:spcPct val="92000"/>
                        </a:lnSpc>
                        <a:buClr>
                          <a:schemeClr val="accent2">
                            <a:lumOff val="21764"/>
                          </a:schemeClr>
                        </a:buClr>
                        <a:buFont typeface="Helvetica"/>
                        <a:defRPr b="1" sz="4200">
                          <a:solidFill>
                            <a:schemeClr val="accent2">
                              <a:lumOff val="-2588"/>
                            </a:schemeClr>
                          </a:solidFill>
                        </a:defRPr>
                      </a:pPr>
                      <a:r>
                        <a:rPr b="0"/>
                        <a:t>Risk Assessment and Risk Management</a:t>
                      </a:r>
                    </a:p>
                  </a:txBody>
                  <a:tcPr marL="0" marR="0" marT="0" marB="0" anchor="t" anchorCtr="0" horzOverflow="overflow"/>
                </a:tc>
              </a:tr>
              <a:tr h="62868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3600">
                          <a:solidFill>
                            <a:schemeClr val="accent2">
                              <a:lumOff val="-2588"/>
                            </a:schemeClr>
                          </a:solidFill>
                        </a:rPr>
                        <a:t>rights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indent="254000" algn="l">
                        <a:lnSpc>
                          <a:spcPct val="92000"/>
                        </a:lnSpc>
                        <a:spcBef>
                          <a:spcPts val="3200"/>
                        </a:spcBef>
                        <a:buClr>
                          <a:schemeClr val="accent2">
                            <a:lumOff val="21764"/>
                          </a:schemeClr>
                        </a:buClr>
                        <a:buFont typeface="Helvetica"/>
                        <a:defRPr b="1" sz="4200">
                          <a:solidFill>
                            <a:schemeClr val="accent2">
                              <a:lumOff val="-2588"/>
                            </a:schemeClr>
                          </a:solidFill>
                        </a:defRPr>
                      </a:pPr>
                      <a:r>
                        <a:rPr b="0"/>
                        <a:t>Exercising rights, communicating about rights, EU fundamental rights</a:t>
                      </a:r>
                    </a:p>
                  </a:txBody>
                  <a:tcPr marL="0" marR="0" marT="0" marB="0" anchor="t" anchorCtr="0" horzOverflow="overflow"/>
                </a:tc>
              </a:tr>
              <a:tr h="62868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3600">
                          <a:solidFill>
                            <a:schemeClr val="accent2">
                              <a:lumOff val="-2588"/>
                            </a:schemeClr>
                          </a:solidFill>
                        </a:rPr>
                        <a:t>dpv-gdpr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indent="254000" algn="l">
                        <a:defRPr sz="1800"/>
                      </a:pPr>
                      <a:r>
                        <a:rPr sz="4200">
                          <a:solidFill>
                            <a:schemeClr val="accent2">
                              <a:lumOff val="-2588"/>
                            </a:schemeClr>
                          </a:solidFill>
                        </a:rPr>
                        <a:t>GDPR specific concepts such as legal bases, data transfer tools, rights</a:t>
                      </a:r>
                    </a:p>
                  </a:txBody>
                  <a:tcPr marL="0" marR="0" marT="0" marB="0" anchor="t" anchorCtr="0" horzOverflow="overflow"/>
                </a:tc>
              </a:tr>
            </a:tbl>
          </a:graphicData>
        </a:graphic>
      </p:graphicFrame>
      <p:sp>
        <p:nvSpPr>
          <p:cNvPr id="178" name="Slide Number"/>
          <p:cNvSpPr txBox="1"/>
          <p:nvPr>
            <p:ph type="sldNum" sz="quarter" idx="2"/>
          </p:nvPr>
        </p:nvSpPr>
        <p:spPr>
          <a:xfrm>
            <a:off x="23764368" y="12957184"/>
            <a:ext cx="386842" cy="584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15;p21"/>
          <p:cNvSpPr txBox="1"/>
          <p:nvPr>
            <p:ph type="title"/>
          </p:nvPr>
        </p:nvSpPr>
        <p:spPr>
          <a:xfrm>
            <a:off x="831199" y="1186733"/>
            <a:ext cx="22721602" cy="1527201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0000FF"/>
                </a:solidFill>
              </a:defRPr>
            </a:lvl1pPr>
          </a:lstStyle>
          <a:p>
            <a:pPr/>
            <a:r>
              <a:t>DPV Applications</a:t>
            </a:r>
          </a:p>
        </p:txBody>
      </p:sp>
      <p:sp>
        <p:nvSpPr>
          <p:cNvPr id="181" name="Google Shape;116;p21"/>
          <p:cNvSpPr txBox="1"/>
          <p:nvPr>
            <p:ph type="body" sz="half" idx="1"/>
          </p:nvPr>
        </p:nvSpPr>
        <p:spPr>
          <a:xfrm>
            <a:off x="15082400" y="3073266"/>
            <a:ext cx="8470402" cy="91104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35000"/>
              </a:lnSpc>
              <a:buClrTx/>
              <a:buSzTx/>
              <a:buFontTx/>
              <a:buNone/>
              <a:defRPr u="sng">
                <a:solidFill>
                  <a:schemeClr val="accent2">
                    <a:lumOff val="-2588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work in progress</a:t>
            </a:r>
          </a:p>
          <a:p>
            <a:pPr marL="641684" indent="-641684">
              <a:lnSpc>
                <a:spcPct val="135000"/>
              </a:lnSpc>
              <a:spcBef>
                <a:spcPts val="3200"/>
              </a:spcBef>
              <a:buClrTx/>
              <a:buSzPct val="100000"/>
              <a:buFontTx/>
              <a:buAutoNum type="arabicPeriod" startAt="1"/>
              <a:defRPr>
                <a:solidFill>
                  <a:schemeClr val="accent2">
                    <a:lumOff val="-2588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Risk Management</a:t>
            </a:r>
          </a:p>
          <a:p>
            <a:pPr marL="641684" indent="-641684">
              <a:lnSpc>
                <a:spcPct val="135000"/>
              </a:lnSpc>
              <a:buClrTx/>
              <a:buSzPct val="100000"/>
              <a:buFontTx/>
              <a:buAutoNum type="arabicPeriod" startAt="1"/>
              <a:defRPr>
                <a:solidFill>
                  <a:schemeClr val="accent2">
                    <a:lumOff val="-2588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Data Breach Records</a:t>
            </a:r>
          </a:p>
          <a:p>
            <a:pPr marL="641684" indent="-641684">
              <a:lnSpc>
                <a:spcPct val="135000"/>
              </a:lnSpc>
              <a:buClrTx/>
              <a:buSzPct val="100000"/>
              <a:buFontTx/>
              <a:buAutoNum type="arabicPeriod" startAt="1"/>
              <a:defRPr>
                <a:solidFill>
                  <a:schemeClr val="accent2">
                    <a:lumOff val="-2588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Subject Access Request</a:t>
            </a:r>
          </a:p>
          <a:p>
            <a:pPr marL="641684" indent="-641684">
              <a:lnSpc>
                <a:spcPct val="135000"/>
              </a:lnSpc>
              <a:buClrTx/>
              <a:buSzPct val="100000"/>
              <a:buFontTx/>
              <a:buAutoNum type="arabicPeriod" startAt="1"/>
              <a:defRPr>
                <a:solidFill>
                  <a:schemeClr val="accent2">
                    <a:lumOff val="-2588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Data Portability</a:t>
            </a:r>
          </a:p>
          <a:p>
            <a:pPr marL="641684" indent="-641684">
              <a:lnSpc>
                <a:spcPct val="135000"/>
              </a:lnSpc>
              <a:buClrTx/>
              <a:buSzPct val="100000"/>
              <a:buFontTx/>
              <a:buAutoNum type="arabicPeriod" startAt="1"/>
              <a:defRPr>
                <a:solidFill>
                  <a:schemeClr val="accent2">
                    <a:lumOff val="-2588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Data Transfers</a:t>
            </a:r>
          </a:p>
          <a:p>
            <a:pPr marL="641684" indent="-641684">
              <a:lnSpc>
                <a:spcPct val="135000"/>
              </a:lnSpc>
              <a:buClrTx/>
              <a:buSzPct val="100000"/>
              <a:buFontTx/>
              <a:buAutoNum type="arabicPeriod" startAt="1"/>
              <a:defRPr>
                <a:solidFill>
                  <a:schemeClr val="accent2">
                    <a:lumOff val="-2588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Privacy Policies</a:t>
            </a:r>
          </a:p>
          <a:p>
            <a:pPr marL="641684" indent="-641684">
              <a:lnSpc>
                <a:spcPct val="135000"/>
              </a:lnSpc>
              <a:buClrTx/>
              <a:buSzPct val="100000"/>
              <a:buFontTx/>
              <a:buAutoNum type="arabicPeriod" startAt="1"/>
              <a:defRPr>
                <a:solidFill>
                  <a:schemeClr val="accent2">
                    <a:lumOff val="-2588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Standards &amp; Guidelines</a:t>
            </a:r>
          </a:p>
        </p:txBody>
      </p:sp>
      <p:sp>
        <p:nvSpPr>
          <p:cNvPr id="182" name="Google Shape;117;p21"/>
          <p:cNvSpPr txBox="1"/>
          <p:nvPr/>
        </p:nvSpPr>
        <p:spPr>
          <a:xfrm>
            <a:off x="831199" y="3073266"/>
            <a:ext cx="12815202" cy="911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>
              <a:lnSpc>
                <a:spcPct val="135000"/>
              </a:lnSpc>
              <a:defRPr i="1" sz="4800" u="sng">
                <a:solidFill>
                  <a:srgbClr val="0000FF"/>
                </a:solidFill>
              </a:defRPr>
            </a:pPr>
            <a:r>
              <a:t>current work</a:t>
            </a:r>
          </a:p>
          <a:p>
            <a:pPr marL="1028700" indent="-914400">
              <a:lnSpc>
                <a:spcPct val="135000"/>
              </a:lnSpc>
              <a:spcBef>
                <a:spcPts val="3200"/>
              </a:spcBef>
              <a:buClr>
                <a:srgbClr val="0000FF"/>
              </a:buClr>
              <a:buSzPts val="4800"/>
              <a:buAutoNum type="arabicPeriod" startAt="1"/>
              <a:defRPr sz="4800">
                <a:solidFill>
                  <a:srgbClr val="0000FF"/>
                </a:solidFill>
              </a:defRPr>
            </a:pPr>
            <a:r>
              <a:t>Register of Processing Activities (ROPA)</a:t>
            </a:r>
          </a:p>
          <a:p>
            <a:pPr marL="1028700" indent="-914400">
              <a:lnSpc>
                <a:spcPct val="135000"/>
              </a:lnSpc>
              <a:buClr>
                <a:srgbClr val="0000FF"/>
              </a:buClr>
              <a:buSzPts val="4800"/>
              <a:buAutoNum type="arabicPeriod" startAt="1"/>
              <a:defRPr sz="4800">
                <a:solidFill>
                  <a:srgbClr val="0000FF"/>
                </a:solidFill>
              </a:defRPr>
            </a:pPr>
            <a:r>
              <a:t>Consent Records</a:t>
            </a:r>
          </a:p>
          <a:p>
            <a:pPr marL="1028700" indent="-914400">
              <a:lnSpc>
                <a:spcPct val="135000"/>
              </a:lnSpc>
              <a:buClr>
                <a:srgbClr val="0000FF"/>
              </a:buClr>
              <a:buSzPts val="4800"/>
              <a:buAutoNum type="arabicPeriod" startAt="1"/>
              <a:defRPr sz="4800">
                <a:solidFill>
                  <a:srgbClr val="0000FF"/>
                </a:solidFill>
              </a:defRPr>
            </a:pPr>
            <a:r>
              <a:t>Compliance Checking</a:t>
            </a:r>
          </a:p>
          <a:p>
            <a:pPr marL="1028700" indent="-914400">
              <a:lnSpc>
                <a:spcPct val="135000"/>
              </a:lnSpc>
              <a:buClr>
                <a:srgbClr val="0000FF"/>
              </a:buClr>
              <a:buSzPts val="4800"/>
              <a:buAutoNum type="arabicPeriod" startAt="1"/>
              <a:defRPr sz="4800">
                <a:solidFill>
                  <a:srgbClr val="0000FF"/>
                </a:solidFill>
              </a:defRPr>
            </a:pPr>
            <a:r>
              <a:t>Impact Assessments (PIA / DPIA)</a:t>
            </a:r>
          </a:p>
          <a:p>
            <a:pPr marL="1028700" indent="-914400">
              <a:lnSpc>
                <a:spcPct val="135000"/>
              </a:lnSpc>
              <a:buClr>
                <a:srgbClr val="0000FF"/>
              </a:buClr>
              <a:buSzPts val="4800"/>
              <a:buAutoNum type="arabicPeriod" startAt="1"/>
              <a:defRPr sz="4800">
                <a:solidFill>
                  <a:srgbClr val="0000FF"/>
                </a:solidFill>
              </a:defRPr>
            </a:pPr>
            <a:r>
              <a:t>Data Input/Output Assistance</a:t>
            </a:r>
          </a:p>
          <a:p>
            <a:pPr marL="1028700" indent="-914400">
              <a:lnSpc>
                <a:spcPct val="135000"/>
              </a:lnSpc>
              <a:buClr>
                <a:srgbClr val="0000FF"/>
              </a:buClr>
              <a:buSzPts val="4800"/>
              <a:buAutoNum type="arabicPeriod" startAt="1"/>
              <a:defRPr sz="4800">
                <a:solidFill>
                  <a:srgbClr val="0000FF"/>
                </a:solidFill>
              </a:defRPr>
            </a:pPr>
            <a:r>
              <a:t>Annotating code / documents</a:t>
            </a:r>
          </a:p>
          <a:p>
            <a:pPr marL="1028700" indent="-914400">
              <a:lnSpc>
                <a:spcPct val="135000"/>
              </a:lnSpc>
              <a:buClr>
                <a:srgbClr val="0000FF"/>
              </a:buClr>
              <a:buSzPts val="4800"/>
              <a:buAutoNum type="arabicPeriod" startAt="1"/>
              <a:defRPr sz="4800">
                <a:solidFill>
                  <a:srgbClr val="0000FF"/>
                </a:solidFill>
              </a:defRPr>
            </a:pPr>
            <a:r>
              <a:t>Expressing and Evaluating Rules</a:t>
            </a:r>
          </a:p>
        </p:txBody>
      </p:sp>
      <p:sp>
        <p:nvSpPr>
          <p:cNvPr id="183" name="Slide Number"/>
          <p:cNvSpPr txBox="1"/>
          <p:nvPr>
            <p:ph type="sldNum" sz="quarter" idx="2"/>
          </p:nvPr>
        </p:nvSpPr>
        <p:spPr>
          <a:xfrm>
            <a:off x="23764368" y="12957184"/>
            <a:ext cx="386842" cy="584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